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 id="2147483716" r:id="rId2"/>
  </p:sldMasterIdLst>
  <p:notesMasterIdLst>
    <p:notesMasterId r:id="rId14"/>
  </p:notesMasterIdLst>
  <p:sldIdLst>
    <p:sldId id="257" r:id="rId3"/>
    <p:sldId id="258" r:id="rId4"/>
    <p:sldId id="259" r:id="rId5"/>
    <p:sldId id="261" r:id="rId6"/>
    <p:sldId id="262" r:id="rId7"/>
    <p:sldId id="264" r:id="rId8"/>
    <p:sldId id="265" r:id="rId9"/>
    <p:sldId id="266" r:id="rId10"/>
    <p:sldId id="270" r:id="rId11"/>
    <p:sldId id="271" r:id="rId12"/>
    <p:sldId id="273" r:id="rId13"/>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14" autoAdjust="0"/>
    <p:restoredTop sz="84674" autoAdjust="0"/>
  </p:normalViewPr>
  <p:slideViewPr>
    <p:cSldViewPr>
      <p:cViewPr>
        <p:scale>
          <a:sx n="80" d="100"/>
          <a:sy n="80" d="100"/>
        </p:scale>
        <p:origin x="-210" y="354"/>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B545A7-AB75-4796-8E16-608CAF670BF5}" type="datetimeFigureOut">
              <a:rPr lang="en-GB" smtClean="0"/>
              <a:pPr/>
              <a:t>09/09/2013</a:t>
            </a:fld>
            <a:endParaRPr lang="en-GB"/>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GB"/>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ACA1D1-5533-4F6B-BF66-819F380F7B06}" type="slidenum">
              <a:rPr lang="en-GB" smtClean="0"/>
              <a:pPr/>
              <a:t>‹N›</a:t>
            </a:fld>
            <a:endParaRPr lang="en-GB"/>
          </a:p>
        </p:txBody>
      </p:sp>
    </p:spTree>
    <p:extLst>
      <p:ext uri="{BB962C8B-B14F-4D97-AF65-F5344CB8AC3E}">
        <p14:creationId xmlns="" xmlns:p14="http://schemas.microsoft.com/office/powerpoint/2010/main" val="20694279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GB" sz="1200" kern="1200" dirty="0" smtClean="0">
                <a:solidFill>
                  <a:schemeClr val="tx1"/>
                </a:solidFill>
                <a:effectLst/>
                <a:latin typeface="+mn-lt"/>
                <a:ea typeface="+mn-ea"/>
                <a:cs typeface="+mn-cs"/>
              </a:rPr>
              <a:t>As understandable from its complete name, it is worth mentioning that the ARU is not only a portable device which allows the user to control the LVADs status, but also it is able to store data (thanks to internal memories), which came from the MagIC shirt (belonging to the wearable platform) and implantable platform by the use of two communication protocols (serial and bluetooth) implemented in VHDL. It is able to transfers data to the external world via bluetooth communication (also implemented in VHDL), therefore it is a data-bridge towards the PMA(Patient Monitoring Application) too and so towards the SMA (Specialist Monitoring Application). In addition it is </a:t>
            </a:r>
            <a:r>
              <a:rPr lang="en-US" sz="1200" kern="1200" dirty="0" smtClean="0">
                <a:solidFill>
                  <a:schemeClr val="tx1"/>
                </a:solidFill>
                <a:effectLst/>
                <a:latin typeface="+mn-lt"/>
                <a:ea typeface="+mn-ea"/>
                <a:cs typeface="+mn-cs"/>
              </a:rPr>
              <a:t>able to monitor the energy consumption and generate alarms. Finally, it is interfaced to the UCI (User Control Interface) which has to be used as a local controller which exclude the wireless link to the PMA (which remains the main path). By the use of the UCI, the user sets the pump speed and visualize the parameters of the pump.</a:t>
            </a:r>
            <a:endParaRPr lang="it-IT"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it-IT" sz="1200" dirty="0" smtClean="0">
                <a:latin typeface="Verdena"/>
              </a:rPr>
              <a:t>An FPGA architecture (programmed in vhdl, </a:t>
            </a:r>
            <a:r>
              <a:rPr lang="it-IT" sz="1200" dirty="0" smtClean="0"/>
              <a:t>hardware </a:t>
            </a:r>
            <a:r>
              <a:rPr lang="it-IT" sz="1200" dirty="0" err="1" smtClean="0"/>
              <a:t>description</a:t>
            </a:r>
            <a:r>
              <a:rPr lang="it-IT" sz="1200" dirty="0" smtClean="0"/>
              <a:t> Language</a:t>
            </a:r>
            <a:r>
              <a:rPr lang="it-IT" sz="1200" dirty="0" smtClean="0">
                <a:latin typeface="Verdena"/>
              </a:rPr>
              <a:t>) was selected in order to </a:t>
            </a:r>
            <a:r>
              <a:rPr lang="en-US" sz="1200" dirty="0" smtClean="0">
                <a:latin typeface="Verdena"/>
              </a:rPr>
              <a:t>increase system flexibility and efficiency in  running parallel multiple tasks;</a:t>
            </a:r>
          </a:p>
          <a:p>
            <a:endParaRPr lang="en-GB" dirty="0" smtClean="0"/>
          </a:p>
          <a:p>
            <a:endParaRPr lang="en-GB" dirty="0"/>
          </a:p>
        </p:txBody>
      </p:sp>
      <p:sp>
        <p:nvSpPr>
          <p:cNvPr id="4" name="Segnaposto numero diapositiva 3"/>
          <p:cNvSpPr>
            <a:spLocks noGrp="1"/>
          </p:cNvSpPr>
          <p:nvPr>
            <p:ph type="sldNum" sz="quarter" idx="10"/>
          </p:nvPr>
        </p:nvSpPr>
        <p:spPr/>
        <p:txBody>
          <a:bodyPr/>
          <a:lstStyle/>
          <a:p>
            <a:fld id="{B14FBE45-6988-4AB6-86EC-68EC89BE12BC}" type="slidenum">
              <a:rPr lang="en-GB" smtClean="0"/>
              <a:pPr/>
              <a:t>5</a:t>
            </a:fld>
            <a:endParaRPr lang="en-GB" dirty="0"/>
          </a:p>
        </p:txBody>
      </p:sp>
    </p:spTree>
    <p:extLst>
      <p:ext uri="{BB962C8B-B14F-4D97-AF65-F5344CB8AC3E}">
        <p14:creationId xmlns="" xmlns:p14="http://schemas.microsoft.com/office/powerpoint/2010/main" val="147874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800100" lvl="1" indent="-342900" algn="just" eaLnBrk="0" hangingPunct="0">
              <a:spcBef>
                <a:spcPct val="20000"/>
              </a:spcBef>
              <a:buClr>
                <a:srgbClr val="FF0000"/>
              </a:buClr>
              <a:buSzPct val="65000"/>
              <a:buFont typeface="Wingdings" pitchFamily="2" charset="2"/>
              <a:buChar char="n"/>
              <a:defRPr/>
            </a:pPr>
            <a:endParaRPr lang="en-US" sz="2400" dirty="0">
              <a:latin typeface="Verdena"/>
            </a:endParaRPr>
          </a:p>
        </p:txBody>
      </p:sp>
      <p:sp>
        <p:nvSpPr>
          <p:cNvPr id="4" name="Segnaposto numero diapositiva 3"/>
          <p:cNvSpPr>
            <a:spLocks noGrp="1"/>
          </p:cNvSpPr>
          <p:nvPr>
            <p:ph type="sldNum" sz="quarter" idx="10"/>
          </p:nvPr>
        </p:nvSpPr>
        <p:spPr/>
        <p:txBody>
          <a:bodyPr/>
          <a:lstStyle/>
          <a:p>
            <a:fld id="{B14FBE45-6988-4AB6-86EC-68EC89BE12BC}" type="slidenum">
              <a:rPr lang="en-GB" smtClean="0"/>
              <a:pPr/>
              <a:t>6</a:t>
            </a:fld>
            <a:endParaRPr lang="en-GB" dirty="0"/>
          </a:p>
        </p:txBody>
      </p:sp>
    </p:spTree>
    <p:extLst>
      <p:ext uri="{BB962C8B-B14F-4D97-AF65-F5344CB8AC3E}">
        <p14:creationId xmlns="" xmlns:p14="http://schemas.microsoft.com/office/powerpoint/2010/main" val="147874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dirty="0" smtClean="0">
                <a:latin typeface="Verdena"/>
              </a:rPr>
              <a:t>An FPGA architecture (programmed in vhdl, </a:t>
            </a:r>
            <a:r>
              <a:rPr lang="it-IT" sz="1200" dirty="0" smtClean="0"/>
              <a:t>hardware </a:t>
            </a:r>
            <a:r>
              <a:rPr lang="it-IT" sz="1200" dirty="0" err="1" smtClean="0"/>
              <a:t>description</a:t>
            </a:r>
            <a:r>
              <a:rPr lang="it-IT" sz="1200" dirty="0" smtClean="0"/>
              <a:t> Language</a:t>
            </a:r>
            <a:r>
              <a:rPr lang="it-IT" sz="1200" dirty="0" smtClean="0">
                <a:latin typeface="Verdena"/>
              </a:rPr>
              <a:t>) was selected in order to </a:t>
            </a:r>
            <a:r>
              <a:rPr lang="en-US" sz="1200" dirty="0" smtClean="0">
                <a:latin typeface="Verdena"/>
              </a:rPr>
              <a:t>increase system flexibility and efficiency in  running parallel multiple tasks;</a:t>
            </a:r>
          </a:p>
          <a:p>
            <a:endParaRPr lang="en-GB" dirty="0"/>
          </a:p>
        </p:txBody>
      </p:sp>
      <p:sp>
        <p:nvSpPr>
          <p:cNvPr id="4" name="Segnaposto numero diapositiva 3"/>
          <p:cNvSpPr>
            <a:spLocks noGrp="1"/>
          </p:cNvSpPr>
          <p:nvPr>
            <p:ph type="sldNum" sz="quarter" idx="10"/>
          </p:nvPr>
        </p:nvSpPr>
        <p:spPr/>
        <p:txBody>
          <a:bodyPr/>
          <a:lstStyle/>
          <a:p>
            <a:fld id="{29ACA1D1-5533-4F6B-BF66-819F380F7B06}" type="slidenum">
              <a:rPr lang="en-GB" smtClean="0"/>
              <a:pPr/>
              <a:t>7</a:t>
            </a:fld>
            <a:endParaRPr lang="en-GB"/>
          </a:p>
        </p:txBody>
      </p:sp>
    </p:spTree>
    <p:extLst>
      <p:ext uri="{BB962C8B-B14F-4D97-AF65-F5344CB8AC3E}">
        <p14:creationId xmlns="" xmlns:p14="http://schemas.microsoft.com/office/powerpoint/2010/main" val="23920837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The primary goal of the </a:t>
            </a:r>
            <a:r>
              <a:rPr lang="en-GB" sz="1200" i="1" kern="1200" dirty="0" smtClean="0">
                <a:solidFill>
                  <a:schemeClr val="tx1"/>
                </a:solidFill>
                <a:latin typeface="+mn-lt"/>
                <a:ea typeface="+mn-ea"/>
                <a:cs typeface="+mn-cs"/>
              </a:rPr>
              <a:t>in-vitro</a:t>
            </a:r>
            <a:r>
              <a:rPr lang="en-GB" sz="1200" kern="1200" dirty="0" smtClean="0">
                <a:solidFill>
                  <a:schemeClr val="tx1"/>
                </a:solidFill>
                <a:latin typeface="+mn-lt"/>
                <a:ea typeface="+mn-ea"/>
                <a:cs typeface="+mn-cs"/>
              </a:rPr>
              <a:t> implantable platform is the demonstration of the auto-regulation principle and feasibility. Moreover it will be also used as a test bench for components under development.</a:t>
            </a:r>
            <a:endParaRPr lang="it-IT" sz="1200" kern="1200" dirty="0" smtClean="0">
              <a:solidFill>
                <a:schemeClr val="tx1"/>
              </a:solidFill>
              <a:latin typeface="+mn-lt"/>
              <a:ea typeface="+mn-ea"/>
              <a:cs typeface="+mn-cs"/>
            </a:endParaRPr>
          </a:p>
          <a:p>
            <a:endParaRPr lang="en-US" dirty="0"/>
          </a:p>
        </p:txBody>
      </p:sp>
      <p:sp>
        <p:nvSpPr>
          <p:cNvPr id="4" name="Segnaposto numero diapositiva 3"/>
          <p:cNvSpPr>
            <a:spLocks noGrp="1"/>
          </p:cNvSpPr>
          <p:nvPr>
            <p:ph type="sldNum" sz="quarter" idx="10"/>
          </p:nvPr>
        </p:nvSpPr>
        <p:spPr/>
        <p:txBody>
          <a:bodyPr/>
          <a:lstStyle/>
          <a:p>
            <a:fld id="{B14FBE45-6988-4AB6-86EC-68EC89BE12BC}" type="slidenum">
              <a:rPr lang="en-GB" smtClean="0"/>
              <a:pPr/>
              <a:t>8</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FAB034BC-F3C1-4723-88B0-8DED94434E44}" type="datetimeFigureOut">
              <a:rPr lang="it-IT" smtClean="0"/>
              <a:pPr/>
              <a:t>09/09/2013</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692B71B-1FA0-4C98-84FE-3CFA6FE63035}"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FAB034BC-F3C1-4723-88B0-8DED94434E44}" type="datetimeFigureOut">
              <a:rPr lang="it-IT" smtClean="0"/>
              <a:pPr/>
              <a:t>09/09/2013</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692B71B-1FA0-4C98-84FE-3CFA6FE63035}" type="slidenum">
              <a:rPr lang="it-IT" smtClean="0"/>
              <a:pPr/>
              <a:t>‹N›</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FAB034BC-F3C1-4723-88B0-8DED94434E44}" type="datetimeFigureOut">
              <a:rPr lang="it-IT" smtClean="0"/>
              <a:pPr/>
              <a:t>09/09/2013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692B71B-1FA0-4C98-84FE-3CFA6FE63035}" type="slidenum">
              <a:rPr lang="it-IT" smtClean="0"/>
              <a:pPr/>
              <a:t>‹N›</a:t>
            </a:fld>
            <a:endParaRPr lang="it-IT"/>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FAB034BC-F3C1-4723-88B0-8DED94434E44}" type="datetimeFigureOut">
              <a:rPr lang="it-IT" smtClean="0"/>
              <a:pPr/>
              <a:t>09/09/2013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692B71B-1FA0-4C98-84FE-3CFA6FE63035}" type="slidenum">
              <a:rPr lang="it-IT" smtClean="0"/>
              <a:pPr/>
              <a:t>‹N›</a:t>
            </a:fld>
            <a:endParaRPr lang="it-IT"/>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FAB034BC-F3C1-4723-88B0-8DED94434E44}" type="datetimeFigureOut">
              <a:rPr lang="it-IT" smtClean="0"/>
              <a:pPr/>
              <a:t>09/09/2013</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E692B71B-1FA0-4C98-84FE-3CFA6FE63035}"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143000"/>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 xmlns:p14="http://schemas.microsoft.com/office/powerpoint/2010/main" val="186088876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FAB034BC-F3C1-4723-88B0-8DED94434E44}" type="datetimeFigureOut">
              <a:rPr lang="it-IT" smtClean="0"/>
              <a:pPr/>
              <a:t>09/09/2013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692B71B-1FA0-4C98-84FE-3CFA6FE63035}"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Fare clic per modificare lo stile del titolo</a:t>
            </a:r>
            <a:endParaRPr lang="it-IT" dirty="0"/>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FAB034BC-F3C1-4723-88B0-8DED94434E44}" type="datetimeFigureOut">
              <a:rPr lang="it-IT" smtClean="0"/>
              <a:pPr/>
              <a:t>09/09/2013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692B71B-1FA0-4C98-84FE-3CFA6FE63035}"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FAB034BC-F3C1-4723-88B0-8DED94434E44}" type="datetimeFigureOut">
              <a:rPr lang="it-IT" smtClean="0"/>
              <a:pPr/>
              <a:t>09/09/2013</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692B71B-1FA0-4C98-84FE-3CFA6FE63035}"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FAB034BC-F3C1-4723-88B0-8DED94434E44}" type="datetimeFigureOut">
              <a:rPr lang="it-IT" smtClean="0"/>
              <a:pPr/>
              <a:t>09/09/2013</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692B71B-1FA0-4C98-84FE-3CFA6FE63035}"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FAB034BC-F3C1-4723-88B0-8DED94434E44}" type="datetimeFigureOut">
              <a:rPr lang="it-IT" smtClean="0"/>
              <a:pPr/>
              <a:t>09/09/2013</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E692B71B-1FA0-4C98-84FE-3CFA6FE63035}"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Fare clic per modificare lo stile del titolo</a:t>
            </a:r>
            <a:endParaRPr lang="it-IT" dirty="0"/>
          </a:p>
        </p:txBody>
      </p:sp>
      <p:sp>
        <p:nvSpPr>
          <p:cNvPr id="3" name="Segnaposto data 2"/>
          <p:cNvSpPr>
            <a:spLocks noGrp="1"/>
          </p:cNvSpPr>
          <p:nvPr>
            <p:ph type="dt" sz="half" idx="10"/>
          </p:nvPr>
        </p:nvSpPr>
        <p:spPr/>
        <p:txBody>
          <a:bodyPr/>
          <a:lstStyle/>
          <a:p>
            <a:fld id="{FAB034BC-F3C1-4723-88B0-8DED94434E44}" type="datetimeFigureOut">
              <a:rPr lang="it-IT" smtClean="0"/>
              <a:pPr/>
              <a:t>09/09/2013</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E692B71B-1FA0-4C98-84FE-3CFA6FE63035}"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FAB034BC-F3C1-4723-88B0-8DED94434E44}" type="datetimeFigureOut">
              <a:rPr lang="it-IT" smtClean="0"/>
              <a:pPr/>
              <a:t>09/09/2013</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E692B71B-1FA0-4C98-84FE-3CFA6FE63035}"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6" Type="http://schemas.openxmlformats.org/officeDocument/2006/relationships/image" Target="../media/image3.jpeg"/><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image" Target="../media/image2.jpeg"/><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144247" y="91722"/>
            <a:ext cx="8999753" cy="775859"/>
          </a:xfrm>
          <a:prstGeom prst="rect">
            <a:avLst/>
          </a:prstGeom>
          <a:noFill/>
          <a:ln w="9525">
            <a:noFill/>
            <a:miter lim="800000"/>
            <a:headEnd/>
            <a:tailEnd/>
          </a:ln>
        </p:spPr>
        <p:txBody>
          <a:bodyPr vert="horz" wrap="square" lIns="75047" tIns="37523" rIns="75047" bIns="37523" numCol="1" anchor="ctr" anchorCtr="0" compatLnSpc="1">
            <a:prstTxWarp prst="textNoShape">
              <a:avLst/>
            </a:prstTxWarp>
          </a:bodyPr>
          <a:lstStyle/>
          <a:p>
            <a:pPr lvl="0"/>
            <a:r>
              <a:rPr lang="it-IT" smtClean="0"/>
              <a:t>Fare clic per modificare lo stile del titolo</a:t>
            </a:r>
          </a:p>
        </p:txBody>
      </p:sp>
      <p:sp>
        <p:nvSpPr>
          <p:cNvPr id="1027" name="Segnaposto testo 2"/>
          <p:cNvSpPr>
            <a:spLocks noGrp="1"/>
          </p:cNvSpPr>
          <p:nvPr>
            <p:ph type="body" idx="1"/>
          </p:nvPr>
        </p:nvSpPr>
        <p:spPr bwMode="auto">
          <a:xfrm>
            <a:off x="457381" y="1290663"/>
            <a:ext cx="8229242" cy="5065637"/>
          </a:xfrm>
          <a:prstGeom prst="rect">
            <a:avLst/>
          </a:prstGeom>
          <a:noFill/>
          <a:ln w="9525">
            <a:noFill/>
            <a:miter lim="800000"/>
            <a:headEnd/>
            <a:tailEnd/>
          </a:ln>
        </p:spPr>
        <p:txBody>
          <a:bodyPr vert="horz" wrap="square" lIns="75047" tIns="37523" rIns="75047" bIns="37523" numCol="1" anchor="t" anchorCtr="0" compatLnSpc="1">
            <a:prstTxWarp prst="textNoShape">
              <a:avLst/>
            </a:prstTxWarp>
          </a:bodyPr>
          <a:lstStyle/>
          <a:p>
            <a:pPr lvl="0"/>
            <a:r>
              <a:rPr lang="it-IT" dirty="0" smtClean="0"/>
              <a:t>Fare clic per modificare stili del testo dello schema</a:t>
            </a:r>
          </a:p>
          <a:p>
            <a:pPr lvl="1"/>
            <a:r>
              <a:rPr lang="it-IT" dirty="0" smtClean="0"/>
              <a:t>Secondo livello</a:t>
            </a:r>
          </a:p>
          <a:p>
            <a:pPr lvl="2"/>
            <a:r>
              <a:rPr lang="it-IT" dirty="0" smtClean="0"/>
              <a:t>Terzo livello</a:t>
            </a:r>
          </a:p>
          <a:p>
            <a:pPr lvl="3"/>
            <a:r>
              <a:rPr lang="it-IT" dirty="0" smtClean="0"/>
              <a:t>Quarto livello</a:t>
            </a:r>
          </a:p>
          <a:p>
            <a:pPr lvl="4"/>
            <a:r>
              <a:rPr lang="it-IT" dirty="0" smtClean="0"/>
              <a:t>Quinto livello</a:t>
            </a:r>
          </a:p>
        </p:txBody>
      </p:sp>
      <p:sp>
        <p:nvSpPr>
          <p:cNvPr id="4" name="Segnaposto data 3"/>
          <p:cNvSpPr>
            <a:spLocks noGrp="1"/>
          </p:cNvSpPr>
          <p:nvPr>
            <p:ph type="dt" sz="half" idx="2"/>
          </p:nvPr>
        </p:nvSpPr>
        <p:spPr>
          <a:xfrm>
            <a:off x="457379" y="6356301"/>
            <a:ext cx="2133242" cy="365376"/>
          </a:xfrm>
          <a:prstGeom prst="rect">
            <a:avLst/>
          </a:prstGeom>
        </p:spPr>
        <p:txBody>
          <a:bodyPr vert="horz" lIns="75047" tIns="37523" rIns="75047" bIns="37523" rtlCol="0" anchor="ctr"/>
          <a:lstStyle>
            <a:lvl1pPr algn="l">
              <a:defRPr sz="1000">
                <a:solidFill>
                  <a:schemeClr val="tx1">
                    <a:tint val="75000"/>
                  </a:schemeClr>
                </a:solidFill>
                <a:cs typeface="+mn-cs"/>
              </a:defRPr>
            </a:lvl1pPr>
          </a:lstStyle>
          <a:p>
            <a:pPr>
              <a:defRPr/>
            </a:pPr>
            <a:endParaRPr lang="it-IT" dirty="0"/>
          </a:p>
        </p:txBody>
      </p:sp>
      <p:sp>
        <p:nvSpPr>
          <p:cNvPr id="5" name="Segnaposto piè di pagina 4"/>
          <p:cNvSpPr>
            <a:spLocks noGrp="1"/>
          </p:cNvSpPr>
          <p:nvPr>
            <p:ph type="ftr" sz="quarter" idx="3"/>
          </p:nvPr>
        </p:nvSpPr>
        <p:spPr>
          <a:xfrm>
            <a:off x="3124604" y="6356301"/>
            <a:ext cx="2894793" cy="365376"/>
          </a:xfrm>
          <a:prstGeom prst="rect">
            <a:avLst/>
          </a:prstGeom>
        </p:spPr>
        <p:txBody>
          <a:bodyPr vert="horz" lIns="75047" tIns="37523" rIns="75047" bIns="37523" rtlCol="0" anchor="ctr"/>
          <a:lstStyle>
            <a:lvl1pPr algn="ctr">
              <a:defRPr sz="1000">
                <a:solidFill>
                  <a:schemeClr val="tx1">
                    <a:tint val="75000"/>
                  </a:schemeClr>
                </a:solidFill>
                <a:cs typeface="+mn-cs"/>
              </a:defRPr>
            </a:lvl1pPr>
          </a:lstStyle>
          <a:p>
            <a:pPr>
              <a:defRPr/>
            </a:pPr>
            <a:endParaRPr lang="it-IT" dirty="0"/>
          </a:p>
        </p:txBody>
      </p:sp>
      <p:sp>
        <p:nvSpPr>
          <p:cNvPr id="6" name="Segnaposto numero diapositiva 5"/>
          <p:cNvSpPr>
            <a:spLocks noGrp="1"/>
          </p:cNvSpPr>
          <p:nvPr>
            <p:ph type="sldNum" sz="quarter" idx="4"/>
          </p:nvPr>
        </p:nvSpPr>
        <p:spPr>
          <a:xfrm>
            <a:off x="6553380" y="6356301"/>
            <a:ext cx="2133242" cy="365376"/>
          </a:xfrm>
          <a:prstGeom prst="rect">
            <a:avLst/>
          </a:prstGeom>
        </p:spPr>
        <p:txBody>
          <a:bodyPr vert="horz" lIns="75047" tIns="37523" rIns="75047" bIns="37523" rtlCol="0" anchor="ctr"/>
          <a:lstStyle>
            <a:lvl1pPr algn="r">
              <a:defRPr sz="1000">
                <a:solidFill>
                  <a:schemeClr val="tx1">
                    <a:tint val="75000"/>
                  </a:schemeClr>
                </a:solidFill>
                <a:cs typeface="+mn-cs"/>
              </a:defRPr>
            </a:lvl1pPr>
          </a:lstStyle>
          <a:p>
            <a:pPr>
              <a:defRPr/>
            </a:pPr>
            <a:fld id="{2DE5A8FB-37D8-43F8-8083-961B6146B6E5}" type="slidenum">
              <a:rPr lang="it-IT"/>
              <a:pPr>
                <a:defRPr/>
              </a:pPr>
              <a:t>‹N›</a:t>
            </a:fld>
            <a:endParaRPr lang="it-IT" dirty="0"/>
          </a:p>
        </p:txBody>
      </p:sp>
      <p:pic>
        <p:nvPicPr>
          <p:cNvPr id="1031" name="Immagine 6" descr="SA_biorobotics_logo_eng.tif"/>
          <p:cNvPicPr>
            <a:picLocks noChangeAspect="1"/>
          </p:cNvPicPr>
          <p:nvPr userDrawn="1"/>
        </p:nvPicPr>
        <p:blipFill>
          <a:blip r:embed="rId4" cstate="print"/>
          <a:srcRect/>
          <a:stretch>
            <a:fillRect/>
          </a:stretch>
        </p:blipFill>
        <p:spPr bwMode="auto">
          <a:xfrm>
            <a:off x="2868392" y="116632"/>
            <a:ext cx="4007864" cy="1484784"/>
          </a:xfrm>
          <a:prstGeom prst="rect">
            <a:avLst/>
          </a:prstGeom>
          <a:noFill/>
          <a:ln w="9525">
            <a:noFill/>
            <a:miter lim="800000"/>
            <a:headEnd/>
            <a:tailEnd/>
          </a:ln>
        </p:spPr>
      </p:pic>
      <p:pic>
        <p:nvPicPr>
          <p:cNvPr id="8" name="Picture 5" descr="Footer_BioRobotica.jpg                                         00004219Scambio                        C4A23297:"/>
          <p:cNvPicPr>
            <a:picLocks noChangeAspect="1" noChangeArrowheads="1"/>
          </p:cNvPicPr>
          <p:nvPr userDrawn="1"/>
        </p:nvPicPr>
        <p:blipFill>
          <a:blip r:embed="rId5" cstate="print">
            <a:lum bright="-10000"/>
          </a:blip>
          <a:srcRect/>
          <a:stretch>
            <a:fillRect/>
          </a:stretch>
        </p:blipFill>
        <p:spPr bwMode="auto">
          <a:xfrm>
            <a:off x="0" y="6309320"/>
            <a:ext cx="9144000" cy="548681"/>
          </a:xfrm>
          <a:prstGeom prst="rect">
            <a:avLst/>
          </a:prstGeom>
          <a:solidFill>
            <a:schemeClr val="tx2"/>
          </a:solidFill>
          <a:effectLst>
            <a:outerShdw blurRad="50800" dist="50800" dir="5400000" algn="ctr" rotWithShape="0">
              <a:srgbClr val="000000">
                <a:alpha val="0"/>
              </a:srgbClr>
            </a:outerShdw>
          </a:effectLst>
        </p:spPr>
      </p:pic>
      <p:sp>
        <p:nvSpPr>
          <p:cNvPr id="9" name="Segnaposto piè di pagina 4"/>
          <p:cNvSpPr txBox="1">
            <a:spLocks/>
          </p:cNvSpPr>
          <p:nvPr userDrawn="1"/>
        </p:nvSpPr>
        <p:spPr>
          <a:xfrm>
            <a:off x="252208" y="6460119"/>
            <a:ext cx="7948812" cy="342194"/>
          </a:xfrm>
          <a:prstGeom prst="rect">
            <a:avLst/>
          </a:prstGeom>
        </p:spPr>
        <p:txBody>
          <a:bodyPr lIns="16435" tIns="8217" rIns="16435" bIns="8217"/>
          <a:lstStyle>
            <a:lvl1pPr algn="l">
              <a:defRPr sz="2000">
                <a:latin typeface="Lucida Sans" pitchFamily="34" charset="0"/>
              </a:defRPr>
            </a:lvl1pPr>
          </a:lstStyle>
          <a:p>
            <a:pPr defTabSz="164342">
              <a:defRPr/>
            </a:pPr>
            <a:endParaRPr lang="it-IT" sz="400" dirty="0">
              <a:solidFill>
                <a:schemeClr val="tx1">
                  <a:lumMod val="75000"/>
                  <a:lumOff val="25000"/>
                </a:schemeClr>
              </a:solidFill>
              <a:cs typeface="+mn-cs"/>
            </a:endParaRPr>
          </a:p>
        </p:txBody>
      </p:sp>
    </p:spTree>
  </p:cSld>
  <p:clrMap bg1="lt1" tx1="dk1" bg2="lt2" tx2="dk2" accent1="accent1" accent2="accent2" accent3="accent3" accent4="accent4" accent5="accent5" accent6="accent6" hlink="hlink" folHlink="folHlink"/>
  <p:sldLayoutIdLst>
    <p:sldLayoutId id="2147483709" r:id="rId1"/>
    <p:sldLayoutId id="2147483715" r:id="rId2"/>
  </p:sldLayoutIdLst>
  <p:txStyles>
    <p:titleStyle>
      <a:lvl1pPr algn="ctr" defTabSz="750280" rtl="0" eaLnBrk="0" fontAlgn="base" hangingPunct="0">
        <a:spcBef>
          <a:spcPct val="0"/>
        </a:spcBef>
        <a:spcAft>
          <a:spcPct val="0"/>
        </a:spcAft>
        <a:defRPr sz="2500" kern="1200">
          <a:solidFill>
            <a:schemeClr val="tx1"/>
          </a:solidFill>
          <a:latin typeface="+mj-lt"/>
          <a:ea typeface="+mj-ea"/>
          <a:cs typeface="+mj-cs"/>
        </a:defRPr>
      </a:lvl1pPr>
      <a:lvl2pPr algn="ctr" defTabSz="750280" rtl="0" eaLnBrk="0" fontAlgn="base" hangingPunct="0">
        <a:spcBef>
          <a:spcPct val="0"/>
        </a:spcBef>
        <a:spcAft>
          <a:spcPct val="0"/>
        </a:spcAft>
        <a:defRPr sz="2500">
          <a:solidFill>
            <a:schemeClr val="tx1"/>
          </a:solidFill>
          <a:latin typeface="Calibri" pitchFamily="32" charset="0"/>
        </a:defRPr>
      </a:lvl2pPr>
      <a:lvl3pPr algn="ctr" defTabSz="750280" rtl="0" eaLnBrk="0" fontAlgn="base" hangingPunct="0">
        <a:spcBef>
          <a:spcPct val="0"/>
        </a:spcBef>
        <a:spcAft>
          <a:spcPct val="0"/>
        </a:spcAft>
        <a:defRPr sz="2500">
          <a:solidFill>
            <a:schemeClr val="tx1"/>
          </a:solidFill>
          <a:latin typeface="Calibri" pitchFamily="32" charset="0"/>
        </a:defRPr>
      </a:lvl3pPr>
      <a:lvl4pPr algn="ctr" defTabSz="750280" rtl="0" eaLnBrk="0" fontAlgn="base" hangingPunct="0">
        <a:spcBef>
          <a:spcPct val="0"/>
        </a:spcBef>
        <a:spcAft>
          <a:spcPct val="0"/>
        </a:spcAft>
        <a:defRPr sz="2500">
          <a:solidFill>
            <a:schemeClr val="tx1"/>
          </a:solidFill>
          <a:latin typeface="Calibri" pitchFamily="32" charset="0"/>
        </a:defRPr>
      </a:lvl4pPr>
      <a:lvl5pPr algn="ctr" defTabSz="750280" rtl="0" eaLnBrk="0" fontAlgn="base" hangingPunct="0">
        <a:spcBef>
          <a:spcPct val="0"/>
        </a:spcBef>
        <a:spcAft>
          <a:spcPct val="0"/>
        </a:spcAft>
        <a:defRPr sz="2500">
          <a:solidFill>
            <a:schemeClr val="tx1"/>
          </a:solidFill>
          <a:latin typeface="Calibri" pitchFamily="32" charset="0"/>
        </a:defRPr>
      </a:lvl5pPr>
      <a:lvl6pPr marL="97729" algn="ctr" defTabSz="750280" rtl="0" fontAlgn="base">
        <a:spcBef>
          <a:spcPct val="0"/>
        </a:spcBef>
        <a:spcAft>
          <a:spcPct val="0"/>
        </a:spcAft>
        <a:defRPr sz="2500">
          <a:solidFill>
            <a:schemeClr val="tx1"/>
          </a:solidFill>
          <a:latin typeface="Calibri" pitchFamily="32" charset="0"/>
        </a:defRPr>
      </a:lvl6pPr>
      <a:lvl7pPr marL="195460" algn="ctr" defTabSz="750280" rtl="0" fontAlgn="base">
        <a:spcBef>
          <a:spcPct val="0"/>
        </a:spcBef>
        <a:spcAft>
          <a:spcPct val="0"/>
        </a:spcAft>
        <a:defRPr sz="2500">
          <a:solidFill>
            <a:schemeClr val="tx1"/>
          </a:solidFill>
          <a:latin typeface="Calibri" pitchFamily="32" charset="0"/>
        </a:defRPr>
      </a:lvl7pPr>
      <a:lvl8pPr marL="293189" algn="ctr" defTabSz="750280" rtl="0" fontAlgn="base">
        <a:spcBef>
          <a:spcPct val="0"/>
        </a:spcBef>
        <a:spcAft>
          <a:spcPct val="0"/>
        </a:spcAft>
        <a:defRPr sz="2500">
          <a:solidFill>
            <a:schemeClr val="tx1"/>
          </a:solidFill>
          <a:latin typeface="Calibri" pitchFamily="32" charset="0"/>
        </a:defRPr>
      </a:lvl8pPr>
      <a:lvl9pPr marL="390919" algn="ctr" defTabSz="750280" rtl="0" fontAlgn="base">
        <a:spcBef>
          <a:spcPct val="0"/>
        </a:spcBef>
        <a:spcAft>
          <a:spcPct val="0"/>
        </a:spcAft>
        <a:defRPr sz="2500">
          <a:solidFill>
            <a:schemeClr val="tx1"/>
          </a:solidFill>
          <a:latin typeface="Calibri" pitchFamily="32" charset="0"/>
        </a:defRPr>
      </a:lvl9pPr>
    </p:titleStyle>
    <p:bodyStyle>
      <a:lvl1pPr marL="281313" indent="-281313" algn="l" defTabSz="750280" rtl="0" eaLnBrk="0" fontAlgn="base" hangingPunct="0">
        <a:spcBef>
          <a:spcPct val="20000"/>
        </a:spcBef>
        <a:spcAft>
          <a:spcPct val="0"/>
        </a:spcAft>
        <a:buFont typeface="Arial" pitchFamily="34" charset="0"/>
        <a:buChar char="•"/>
        <a:defRPr sz="2600" kern="1200">
          <a:solidFill>
            <a:schemeClr val="tx1"/>
          </a:solidFill>
          <a:latin typeface="+mn-lt"/>
          <a:ea typeface="+mn-ea"/>
          <a:cs typeface="+mn-cs"/>
        </a:defRPr>
      </a:lvl1pPr>
      <a:lvl2pPr marL="609454" indent="-234484" algn="l" defTabSz="750280" rtl="0" eaLnBrk="0" fontAlgn="base" hangingPunct="0">
        <a:spcBef>
          <a:spcPct val="20000"/>
        </a:spcBef>
        <a:spcAft>
          <a:spcPct val="0"/>
        </a:spcAft>
        <a:buFont typeface="Arial" pitchFamily="34" charset="0"/>
        <a:buChar char="–"/>
        <a:defRPr sz="2300" kern="1200">
          <a:solidFill>
            <a:schemeClr val="tx1"/>
          </a:solidFill>
          <a:latin typeface="+mn-lt"/>
          <a:ea typeface="+mn-ea"/>
          <a:cs typeface="+mn-cs"/>
        </a:defRPr>
      </a:lvl2pPr>
      <a:lvl3pPr marL="937934" indent="-187316" algn="l" defTabSz="750280"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3pPr>
      <a:lvl4pPr marL="1313244" indent="-187316" algn="l" defTabSz="750280" rtl="0" eaLnBrk="0" fontAlgn="base" hangingPunct="0">
        <a:spcBef>
          <a:spcPct val="20000"/>
        </a:spcBef>
        <a:spcAft>
          <a:spcPct val="0"/>
        </a:spcAft>
        <a:buFont typeface="Arial" pitchFamily="34" charset="0"/>
        <a:buChar char="–"/>
        <a:defRPr sz="1600" kern="1200">
          <a:solidFill>
            <a:schemeClr val="tx1"/>
          </a:solidFill>
          <a:latin typeface="+mn-lt"/>
          <a:ea typeface="+mn-ea"/>
          <a:cs typeface="+mn-cs"/>
        </a:defRPr>
      </a:lvl4pPr>
      <a:lvl5pPr marL="1688554" indent="-187316" algn="l" defTabSz="750280" rtl="0" eaLnBrk="0" fontAlgn="base" hangingPunct="0">
        <a:spcBef>
          <a:spcPct val="20000"/>
        </a:spcBef>
        <a:spcAft>
          <a:spcPct val="0"/>
        </a:spcAft>
        <a:buFont typeface="Arial" pitchFamily="34" charset="0"/>
        <a:buChar char="»"/>
        <a:defRPr sz="1600" kern="1200">
          <a:solidFill>
            <a:schemeClr val="tx1"/>
          </a:solidFill>
          <a:latin typeface="+mn-lt"/>
          <a:ea typeface="+mn-ea"/>
          <a:cs typeface="+mn-cs"/>
        </a:defRPr>
      </a:lvl5pPr>
      <a:lvl6pPr marL="2063794" indent="-187617" algn="l" defTabSz="750471"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439029" indent="-187617" algn="l" defTabSz="750471"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814265" indent="-187617" algn="l" defTabSz="750471"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189500" indent="-187617" algn="l" defTabSz="750471"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it-IT"/>
      </a:defPPr>
      <a:lvl1pPr marL="0" algn="l" defTabSz="750471" rtl="0" eaLnBrk="1" latinLnBrk="0" hangingPunct="1">
        <a:defRPr sz="1500" kern="1200">
          <a:solidFill>
            <a:schemeClr val="tx1"/>
          </a:solidFill>
          <a:latin typeface="+mn-lt"/>
          <a:ea typeface="+mn-ea"/>
          <a:cs typeface="+mn-cs"/>
        </a:defRPr>
      </a:lvl1pPr>
      <a:lvl2pPr marL="375235" algn="l" defTabSz="750471" rtl="0" eaLnBrk="1" latinLnBrk="0" hangingPunct="1">
        <a:defRPr sz="1500" kern="1200">
          <a:solidFill>
            <a:schemeClr val="tx1"/>
          </a:solidFill>
          <a:latin typeface="+mn-lt"/>
          <a:ea typeface="+mn-ea"/>
          <a:cs typeface="+mn-cs"/>
        </a:defRPr>
      </a:lvl2pPr>
      <a:lvl3pPr marL="750471" algn="l" defTabSz="750471" rtl="0" eaLnBrk="1" latinLnBrk="0" hangingPunct="1">
        <a:defRPr sz="1500" kern="1200">
          <a:solidFill>
            <a:schemeClr val="tx1"/>
          </a:solidFill>
          <a:latin typeface="+mn-lt"/>
          <a:ea typeface="+mn-ea"/>
          <a:cs typeface="+mn-cs"/>
        </a:defRPr>
      </a:lvl3pPr>
      <a:lvl4pPr marL="1125706" algn="l" defTabSz="750471" rtl="0" eaLnBrk="1" latinLnBrk="0" hangingPunct="1">
        <a:defRPr sz="1500" kern="1200">
          <a:solidFill>
            <a:schemeClr val="tx1"/>
          </a:solidFill>
          <a:latin typeface="+mn-lt"/>
          <a:ea typeface="+mn-ea"/>
          <a:cs typeface="+mn-cs"/>
        </a:defRPr>
      </a:lvl4pPr>
      <a:lvl5pPr marL="1500941" algn="l" defTabSz="750471" rtl="0" eaLnBrk="1" latinLnBrk="0" hangingPunct="1">
        <a:defRPr sz="1500" kern="1200">
          <a:solidFill>
            <a:schemeClr val="tx1"/>
          </a:solidFill>
          <a:latin typeface="+mn-lt"/>
          <a:ea typeface="+mn-ea"/>
          <a:cs typeface="+mn-cs"/>
        </a:defRPr>
      </a:lvl5pPr>
      <a:lvl6pPr marL="1876177" algn="l" defTabSz="750471" rtl="0" eaLnBrk="1" latinLnBrk="0" hangingPunct="1">
        <a:defRPr sz="1500" kern="1200">
          <a:solidFill>
            <a:schemeClr val="tx1"/>
          </a:solidFill>
          <a:latin typeface="+mn-lt"/>
          <a:ea typeface="+mn-ea"/>
          <a:cs typeface="+mn-cs"/>
        </a:defRPr>
      </a:lvl6pPr>
      <a:lvl7pPr marL="2251412" algn="l" defTabSz="750471" rtl="0" eaLnBrk="1" latinLnBrk="0" hangingPunct="1">
        <a:defRPr sz="1500" kern="1200">
          <a:solidFill>
            <a:schemeClr val="tx1"/>
          </a:solidFill>
          <a:latin typeface="+mn-lt"/>
          <a:ea typeface="+mn-ea"/>
          <a:cs typeface="+mn-cs"/>
        </a:defRPr>
      </a:lvl7pPr>
      <a:lvl8pPr marL="2626647" algn="l" defTabSz="750471" rtl="0" eaLnBrk="1" latinLnBrk="0" hangingPunct="1">
        <a:defRPr sz="1500" kern="1200">
          <a:solidFill>
            <a:schemeClr val="tx1"/>
          </a:solidFill>
          <a:latin typeface="+mn-lt"/>
          <a:ea typeface="+mn-ea"/>
          <a:cs typeface="+mn-cs"/>
        </a:defRPr>
      </a:lvl8pPr>
      <a:lvl9pPr marL="3001883" algn="l" defTabSz="750471"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dirty="0" smtClean="0"/>
              <a:t>Fare clic per modificare lo stile del titolo</a:t>
            </a:r>
            <a:endParaRPr lang="it-IT" dirty="0"/>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dirty="0" smtClean="0"/>
              <a:t>Fare clic per modificare stili del testo dello schema</a:t>
            </a:r>
          </a:p>
          <a:p>
            <a:pPr lvl="1"/>
            <a:r>
              <a:rPr lang="it-IT" dirty="0" smtClean="0"/>
              <a:t>Secondo livello</a:t>
            </a:r>
          </a:p>
          <a:p>
            <a:pPr lvl="2"/>
            <a:r>
              <a:rPr lang="it-IT" dirty="0" smtClean="0"/>
              <a:t>Terzo livello</a:t>
            </a:r>
          </a:p>
          <a:p>
            <a:pPr lvl="3"/>
            <a:r>
              <a:rPr lang="it-IT" dirty="0" smtClean="0"/>
              <a:t>Quarto livello</a:t>
            </a:r>
          </a:p>
          <a:p>
            <a:pPr lvl="4"/>
            <a:r>
              <a:rPr lang="it-IT" dirty="0" smtClean="0"/>
              <a:t>Quinto livello</a:t>
            </a:r>
            <a:endParaRPr lang="it-IT" dirty="0"/>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B034BC-F3C1-4723-88B0-8DED94434E44}" type="datetimeFigureOut">
              <a:rPr lang="it-IT" smtClean="0"/>
              <a:pPr/>
              <a:t>09/09/2013</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92B71B-1FA0-4C98-84FE-3CFA6FE63035}" type="slidenum">
              <a:rPr lang="it-IT" smtClean="0"/>
              <a:pPr/>
              <a:t>‹N›</a:t>
            </a:fld>
            <a:endParaRPr lang="it-IT"/>
          </a:p>
        </p:txBody>
      </p:sp>
      <p:pic>
        <p:nvPicPr>
          <p:cNvPr id="7" name="Immagine 6" descr="SA_biorobotics_logo_eng.tif"/>
          <p:cNvPicPr>
            <a:picLocks noChangeAspect="1"/>
          </p:cNvPicPr>
          <p:nvPr userDrawn="1"/>
        </p:nvPicPr>
        <p:blipFill>
          <a:blip r:embed="rId14" cstate="print"/>
          <a:srcRect/>
          <a:stretch>
            <a:fillRect/>
          </a:stretch>
        </p:blipFill>
        <p:spPr bwMode="auto">
          <a:xfrm>
            <a:off x="6588224" y="-27383"/>
            <a:ext cx="2520280" cy="933682"/>
          </a:xfrm>
          <a:prstGeom prst="rect">
            <a:avLst/>
          </a:prstGeom>
          <a:noFill/>
          <a:ln w="9525">
            <a:noFill/>
            <a:miter lim="800000"/>
            <a:headEnd/>
            <a:tailEnd/>
          </a:ln>
        </p:spPr>
      </p:pic>
      <p:pic>
        <p:nvPicPr>
          <p:cNvPr id="9" name="Picture 5" descr="Footer_BioRobotica.jpg                                         00004219Scambio                        C4A23297:"/>
          <p:cNvPicPr>
            <a:picLocks noChangeAspect="1" noChangeArrowheads="1"/>
          </p:cNvPicPr>
          <p:nvPr userDrawn="1"/>
        </p:nvPicPr>
        <p:blipFill>
          <a:blip r:embed="rId15" cstate="print">
            <a:lum bright="-10000"/>
          </a:blip>
          <a:srcRect/>
          <a:stretch>
            <a:fillRect/>
          </a:stretch>
        </p:blipFill>
        <p:spPr bwMode="auto">
          <a:xfrm>
            <a:off x="0" y="6309320"/>
            <a:ext cx="9144000" cy="548681"/>
          </a:xfrm>
          <a:prstGeom prst="rect">
            <a:avLst/>
          </a:prstGeom>
          <a:solidFill>
            <a:srgbClr val="04617B"/>
          </a:solidFill>
          <a:effectLst>
            <a:outerShdw blurRad="50800" dist="50800" dir="5400000" algn="ctr" rotWithShape="0">
              <a:srgbClr val="000000">
                <a:alpha val="0"/>
              </a:srgbClr>
            </a:outerShdw>
          </a:effectLst>
        </p:spPr>
      </p:pic>
      <p:sp>
        <p:nvSpPr>
          <p:cNvPr id="11" name="CasellaDiTesto 10"/>
          <p:cNvSpPr txBox="1"/>
          <p:nvPr userDrawn="1"/>
        </p:nvSpPr>
        <p:spPr>
          <a:xfrm>
            <a:off x="35496" y="6239053"/>
            <a:ext cx="4032448"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it-IT" sz="1800" b="0" i="0" u="none" strike="noStrike" kern="0" cap="none" spc="0" normalizeH="0" baseline="0" noProof="0" dirty="0" smtClean="0">
                <a:ln>
                  <a:noFill/>
                </a:ln>
                <a:solidFill>
                  <a:sysClr val="window" lastClr="FFFFFF"/>
                </a:solidFill>
                <a:effectLst/>
                <a:uLnTx/>
                <a:uFillTx/>
                <a:latin typeface="Verdana" pitchFamily="34" charset="0"/>
                <a:ea typeface="Verdana" pitchFamily="34" charset="0"/>
                <a:cs typeface="Verdana" pitchFamily="34" charset="0"/>
              </a:rPr>
              <a:t>Rossella Fontana</a:t>
            </a:r>
          </a:p>
          <a:p>
            <a:pPr marL="0" marR="0" lvl="0" indent="0" defTabSz="914400" eaLnBrk="1" fontAlgn="auto" latinLnBrk="0" hangingPunct="1">
              <a:lnSpc>
                <a:spcPct val="100000"/>
              </a:lnSpc>
              <a:spcBef>
                <a:spcPts val="0"/>
              </a:spcBef>
              <a:spcAft>
                <a:spcPts val="0"/>
              </a:spcAft>
              <a:buClrTx/>
              <a:buSzTx/>
              <a:buFontTx/>
              <a:buNone/>
              <a:tabLst/>
              <a:defRPr/>
            </a:pPr>
            <a:r>
              <a:rPr kumimoji="0" lang="it-IT" sz="1800" b="0" i="0" u="none" strike="noStrike" kern="0" cap="none" spc="0" normalizeH="0" baseline="0" noProof="0" dirty="0" smtClean="0">
                <a:ln>
                  <a:noFill/>
                </a:ln>
                <a:solidFill>
                  <a:sysClr val="window" lastClr="FFFFFF"/>
                </a:solidFill>
                <a:effectLst/>
                <a:uLnTx/>
                <a:uFillTx/>
                <a:latin typeface="Verdana" pitchFamily="34" charset="0"/>
                <a:ea typeface="Verdana" pitchFamily="34" charset="0"/>
                <a:cs typeface="Verdana" pitchFamily="34" charset="0"/>
              </a:rPr>
              <a:t>r.fontana@sssup.it</a:t>
            </a:r>
            <a:endParaRPr kumimoji="0" lang="it-IT" sz="1800" b="0" i="0" u="none" strike="noStrike" kern="0" cap="none" spc="0" normalizeH="0" baseline="0" noProof="0" dirty="0" smtClean="0">
              <a:ln>
                <a:noFill/>
              </a:ln>
              <a:solidFill>
                <a:sysClr val="windowText" lastClr="000000"/>
              </a:solidFill>
              <a:effectLst/>
              <a:uLnTx/>
              <a:uFillTx/>
            </a:endParaRPr>
          </a:p>
        </p:txBody>
      </p:sp>
      <p:pic>
        <p:nvPicPr>
          <p:cNvPr id="12" name="Picture 13" descr="logo2"/>
          <p:cNvPicPr>
            <a:picLocks noChangeAspect="1" noChangeArrowheads="1"/>
          </p:cNvPicPr>
          <p:nvPr userDrawn="1"/>
        </p:nvPicPr>
        <p:blipFill>
          <a:blip r:embed="rId16" cstate="print"/>
          <a:srcRect/>
          <a:stretch>
            <a:fillRect/>
          </a:stretch>
        </p:blipFill>
        <p:spPr bwMode="auto">
          <a:xfrm>
            <a:off x="68739" y="64128"/>
            <a:ext cx="1694949" cy="55656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4.gif"/><Relationship Id="rId1" Type="http://schemas.openxmlformats.org/officeDocument/2006/relationships/slideLayout" Target="../slideLayouts/slideLayout9.xml"/><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gif"/><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gif"/><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jpeg"/></Relationships>
</file>

<file path=ppt/slides/_rels/slide6.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4.gif"/><Relationship Id="rId7" Type="http://schemas.openxmlformats.org/officeDocument/2006/relationships/image" Target="../media/image16.tiff"/><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11.png"/><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6.tiff"/></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4.gif"/><Relationship Id="rId1" Type="http://schemas.openxmlformats.org/officeDocument/2006/relationships/slideLayout" Target="../slideLayouts/slideLayout9.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6"/>
          <p:cNvSpPr txBox="1">
            <a:spLocks noGrp="1"/>
          </p:cNvSpPr>
          <p:nvPr>
            <p:ph type="title" idx="4294967295"/>
          </p:nvPr>
        </p:nvSpPr>
        <p:spPr>
          <a:xfrm>
            <a:off x="0" y="2707471"/>
            <a:ext cx="8991600" cy="937553"/>
          </a:xfrm>
          <a:prstGeom prst="rect">
            <a:avLst/>
          </a:prstGeom>
          <a:noFill/>
        </p:spPr>
        <p:txBody>
          <a:bodyPr wrap="square" rtlCol="0">
            <a:spAutoFit/>
          </a:bodyPr>
          <a:lstStyle/>
          <a:p>
            <a:pPr algn="ctr"/>
            <a:r>
              <a:rPr lang="en-US" sz="2800" b="1" dirty="0">
                <a:latin typeface="Verdana" pitchFamily="34" charset="0"/>
                <a:ea typeface="Verdana" pitchFamily="34" charset="0"/>
                <a:cs typeface="Verdana" pitchFamily="34" charset="0"/>
              </a:rPr>
              <a:t>Development of a sensorized </a:t>
            </a:r>
            <a:r>
              <a:rPr lang="en-US" sz="2800" b="1" dirty="0" smtClean="0">
                <a:latin typeface="Verdana" pitchFamily="34" charset="0"/>
                <a:ea typeface="Verdana" pitchFamily="34" charset="0"/>
                <a:cs typeface="Verdana" pitchFamily="34" charset="0"/>
              </a:rPr>
              <a:t>platform for</a:t>
            </a:r>
            <a:endParaRPr lang="en-US" sz="2800" b="1" dirty="0">
              <a:latin typeface="Verdana" pitchFamily="34" charset="0"/>
              <a:ea typeface="Verdana" pitchFamily="34" charset="0"/>
              <a:cs typeface="Verdana" pitchFamily="34" charset="0"/>
            </a:endParaRPr>
          </a:p>
          <a:p>
            <a:pPr algn="ctr"/>
            <a:r>
              <a:rPr lang="en-US" sz="2800" b="1" dirty="0">
                <a:latin typeface="Verdana" pitchFamily="34" charset="0"/>
                <a:ea typeface="Verdana" pitchFamily="34" charset="0"/>
                <a:cs typeface="Verdana" pitchFamily="34" charset="0"/>
              </a:rPr>
              <a:t>implantable cardiovascular applications</a:t>
            </a:r>
            <a:endParaRPr lang="it-IT" sz="2800" b="1" dirty="0" smtClean="0">
              <a:latin typeface="Verdana" pitchFamily="34" charset="0"/>
              <a:ea typeface="Verdana" pitchFamily="34" charset="0"/>
              <a:cs typeface="Verdana" pitchFamily="34" charset="0"/>
            </a:endParaRPr>
          </a:p>
        </p:txBody>
      </p:sp>
      <p:sp>
        <p:nvSpPr>
          <p:cNvPr id="8" name="Segnaposto contenuto 2"/>
          <p:cNvSpPr txBox="1">
            <a:spLocks/>
          </p:cNvSpPr>
          <p:nvPr/>
        </p:nvSpPr>
        <p:spPr>
          <a:xfrm>
            <a:off x="0" y="5181600"/>
            <a:ext cx="8991600" cy="1676400"/>
          </a:xfrm>
          <a:prstGeom prst="rect">
            <a:avLst/>
          </a:prstGeom>
        </p:spPr>
        <p:txBody>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spcBef>
                <a:spcPct val="0"/>
              </a:spcBef>
              <a:buFontTx/>
              <a:buNone/>
            </a:pPr>
            <a:endParaRPr lang="en-US" sz="1600" b="1" dirty="0" smtClean="0">
              <a:solidFill>
                <a:prstClr val="black"/>
              </a:solidFill>
              <a:latin typeface="Verdana" pitchFamily="34" charset="0"/>
              <a:ea typeface="Verdana" pitchFamily="34" charset="0"/>
              <a:cs typeface="Verdana" pitchFamily="34" charset="0"/>
            </a:endParaRPr>
          </a:p>
          <a:p>
            <a:endParaRPr lang="it-IT" kern="0" dirty="0" smtClean="0">
              <a:solidFill>
                <a:prstClr val="black"/>
              </a:solidFill>
            </a:endParaRPr>
          </a:p>
          <a:p>
            <a:pPr>
              <a:buFontTx/>
              <a:buNone/>
            </a:pPr>
            <a:endParaRPr lang="it-IT" sz="2800" kern="0" dirty="0" smtClean="0">
              <a:solidFill>
                <a:prstClr val="black"/>
              </a:solidFill>
            </a:endParaRPr>
          </a:p>
          <a:p>
            <a:pPr>
              <a:buFontTx/>
              <a:buNone/>
            </a:pPr>
            <a:endParaRPr lang="it-IT" kern="0" dirty="0" smtClean="0">
              <a:solidFill>
                <a:prstClr val="black"/>
              </a:solidFill>
            </a:endParaRPr>
          </a:p>
          <a:p>
            <a:pPr>
              <a:buFontTx/>
              <a:buNone/>
            </a:pPr>
            <a:r>
              <a:rPr lang="it-IT" kern="0" dirty="0" smtClean="0">
                <a:solidFill>
                  <a:prstClr val="black"/>
                </a:solidFill>
              </a:rPr>
              <a:t> </a:t>
            </a:r>
          </a:p>
        </p:txBody>
      </p:sp>
      <p:sp>
        <p:nvSpPr>
          <p:cNvPr id="11" name="CasellaDiTesto 10"/>
          <p:cNvSpPr txBox="1"/>
          <p:nvPr/>
        </p:nvSpPr>
        <p:spPr>
          <a:xfrm>
            <a:off x="5105400" y="5445224"/>
            <a:ext cx="3962400" cy="830997"/>
          </a:xfrm>
          <a:prstGeom prst="rect">
            <a:avLst/>
          </a:prstGeom>
          <a:noFill/>
        </p:spPr>
        <p:txBody>
          <a:bodyPr wrap="square" rtlCol="0">
            <a:spAutoFit/>
          </a:bodyPr>
          <a:lstStyle/>
          <a:p>
            <a:pPr algn="r" fontAlgn="base">
              <a:spcBef>
                <a:spcPct val="0"/>
              </a:spcBef>
              <a:spcAft>
                <a:spcPct val="0"/>
              </a:spcAft>
            </a:pPr>
            <a:r>
              <a:rPr lang="it-IT" sz="1600" cap="small" dirty="0" err="1" smtClean="0">
                <a:solidFill>
                  <a:prstClr val="black"/>
                </a:solidFill>
                <a:latin typeface="Verdana" pitchFamily="34" charset="0"/>
                <a:ea typeface="Verdana" pitchFamily="34" charset="0"/>
                <a:cs typeface="Verdana" pitchFamily="34" charset="0"/>
              </a:rPr>
              <a:t>Supervisors</a:t>
            </a:r>
            <a:endParaRPr lang="it-IT" sz="1600" dirty="0" smtClean="0">
              <a:solidFill>
                <a:prstClr val="black"/>
              </a:solidFill>
              <a:latin typeface="Verdana" pitchFamily="34" charset="0"/>
              <a:ea typeface="Verdana" pitchFamily="34" charset="0"/>
              <a:cs typeface="Verdana" pitchFamily="34" charset="0"/>
            </a:endParaRPr>
          </a:p>
          <a:p>
            <a:pPr algn="r" fontAlgn="base">
              <a:spcBef>
                <a:spcPct val="0"/>
              </a:spcBef>
              <a:spcAft>
                <a:spcPct val="0"/>
              </a:spcAft>
            </a:pPr>
            <a:r>
              <a:rPr lang="it-IT" sz="1600" dirty="0" smtClean="0">
                <a:solidFill>
                  <a:prstClr val="black"/>
                </a:solidFill>
                <a:latin typeface="Verdana" pitchFamily="34" charset="0"/>
                <a:ea typeface="Verdana" pitchFamily="34" charset="0"/>
                <a:cs typeface="Verdana" pitchFamily="34" charset="0"/>
              </a:rPr>
              <a:t> Prof. Paolo </a:t>
            </a:r>
            <a:r>
              <a:rPr lang="it-IT" sz="1600" dirty="0">
                <a:solidFill>
                  <a:prstClr val="black"/>
                </a:solidFill>
                <a:latin typeface="Verdana" pitchFamily="34" charset="0"/>
                <a:ea typeface="Verdana" pitchFamily="34" charset="0"/>
                <a:cs typeface="Verdana" pitchFamily="34" charset="0"/>
              </a:rPr>
              <a:t>Dario</a:t>
            </a:r>
          </a:p>
          <a:p>
            <a:pPr algn="r" fontAlgn="base">
              <a:spcBef>
                <a:spcPct val="0"/>
              </a:spcBef>
              <a:spcAft>
                <a:spcPct val="0"/>
              </a:spcAft>
            </a:pPr>
            <a:r>
              <a:rPr lang="it-IT" sz="1600" dirty="0" smtClean="0">
                <a:solidFill>
                  <a:prstClr val="black"/>
                </a:solidFill>
                <a:latin typeface="Verdana" pitchFamily="34" charset="0"/>
                <a:ea typeface="Verdana" pitchFamily="34" charset="0"/>
                <a:cs typeface="Verdana" pitchFamily="34" charset="0"/>
              </a:rPr>
              <a:t>Dr. </a:t>
            </a:r>
            <a:r>
              <a:rPr lang="it-IT" sz="1600" dirty="0" err="1" smtClean="0">
                <a:solidFill>
                  <a:prstClr val="black"/>
                </a:solidFill>
                <a:latin typeface="Verdana" pitchFamily="34" charset="0"/>
                <a:ea typeface="Verdana" pitchFamily="34" charset="0"/>
                <a:cs typeface="Verdana" pitchFamily="34" charset="0"/>
              </a:rPr>
              <a:t>Eng</a:t>
            </a:r>
            <a:r>
              <a:rPr lang="it-IT" sz="1600" dirty="0" smtClean="0">
                <a:solidFill>
                  <a:prstClr val="black"/>
                </a:solidFill>
                <a:latin typeface="Verdana" pitchFamily="34" charset="0"/>
                <a:ea typeface="Verdana" pitchFamily="34" charset="0"/>
                <a:cs typeface="Verdana" pitchFamily="34" charset="0"/>
              </a:rPr>
              <a:t>. Monica </a:t>
            </a:r>
            <a:r>
              <a:rPr lang="it-IT" sz="1600" dirty="0">
                <a:solidFill>
                  <a:prstClr val="black"/>
                </a:solidFill>
                <a:latin typeface="Verdana" pitchFamily="34" charset="0"/>
                <a:ea typeface="Verdana" pitchFamily="34" charset="0"/>
                <a:cs typeface="Verdana" pitchFamily="34" charset="0"/>
              </a:rPr>
              <a:t>Vatteroni</a:t>
            </a:r>
            <a:endParaRPr lang="en-GB" sz="1600" dirty="0">
              <a:solidFill>
                <a:prstClr val="black"/>
              </a:solidFill>
              <a:latin typeface="Verdana" pitchFamily="34" charset="0"/>
              <a:ea typeface="Verdana" pitchFamily="34" charset="0"/>
              <a:cs typeface="Verdana" pitchFamily="34" charset="0"/>
            </a:endParaRPr>
          </a:p>
        </p:txBody>
      </p:sp>
      <p:sp>
        <p:nvSpPr>
          <p:cNvPr id="10" name="Titolo 6"/>
          <p:cNvSpPr txBox="1">
            <a:spLocks/>
          </p:cNvSpPr>
          <p:nvPr/>
        </p:nvSpPr>
        <p:spPr bwMode="auto">
          <a:xfrm>
            <a:off x="152400" y="2335817"/>
            <a:ext cx="8991600" cy="445111"/>
          </a:xfrm>
          <a:prstGeom prst="rect">
            <a:avLst/>
          </a:prstGeom>
          <a:noFill/>
          <a:ln w="9525">
            <a:noFill/>
            <a:miter lim="800000"/>
            <a:headEnd/>
            <a:tailEnd/>
          </a:ln>
        </p:spPr>
        <p:txBody>
          <a:bodyPr vert="horz" wrap="square" lIns="75047" tIns="37523" rIns="75047" bIns="37523" numCol="1" rtlCol="0" anchor="ctr" anchorCtr="0" compatLnSpc="1">
            <a:prstTxWarp prst="textNoShape">
              <a:avLst/>
            </a:prstTxWarp>
            <a:spAutoFit/>
          </a:bodyPr>
          <a:lstStyle/>
          <a:p>
            <a:pPr marL="0" marR="0" lvl="0" indent="0" algn="ctr" defTabSz="750280" rtl="0" eaLnBrk="0" fontAlgn="base" latinLnBrk="0" hangingPunct="0">
              <a:lnSpc>
                <a:spcPct val="100000"/>
              </a:lnSpc>
              <a:spcBef>
                <a:spcPct val="0"/>
              </a:spcBef>
              <a:spcAft>
                <a:spcPct val="0"/>
              </a:spcAft>
              <a:buClrTx/>
              <a:buSzTx/>
              <a:buFontTx/>
              <a:buNone/>
              <a:tabLst/>
              <a:defRPr/>
            </a:pPr>
            <a:r>
              <a:rPr kumimoji="0" lang="en-US" sz="2400" u="none" strike="noStrike" kern="1200" cap="small" spc="0" normalizeH="0" noProof="0" dirty="0" smtClean="0">
                <a:ln>
                  <a:noFill/>
                </a:ln>
                <a:solidFill>
                  <a:schemeClr val="tx1"/>
                </a:solidFill>
                <a:effectLst/>
                <a:uLnTx/>
                <a:uFillTx/>
                <a:latin typeface="Verdana" pitchFamily="34" charset="0"/>
                <a:ea typeface="Verdana" pitchFamily="34" charset="0"/>
                <a:cs typeface="Verdana" pitchFamily="34" charset="0"/>
              </a:rPr>
              <a:t>Research area</a:t>
            </a:r>
            <a:endParaRPr kumimoji="0" lang="it-IT" sz="3200" u="none" strike="noStrike" kern="1200" cap="small" spc="0" normalizeH="0" noProof="0" dirty="0" smtClean="0">
              <a:ln>
                <a:noFill/>
              </a:ln>
              <a:solidFill>
                <a:schemeClr val="tx1"/>
              </a:solidFill>
              <a:effectLst/>
              <a:uLnTx/>
              <a:uFillTx/>
              <a:latin typeface="Verdana" pitchFamily="34" charset="0"/>
              <a:ea typeface="Verdana" pitchFamily="34" charset="0"/>
              <a:cs typeface="Verdana" pitchFamily="34" charset="0"/>
            </a:endParaRPr>
          </a:p>
        </p:txBody>
      </p:sp>
      <p:sp>
        <p:nvSpPr>
          <p:cNvPr id="12" name="Rettangolo 11"/>
          <p:cNvSpPr/>
          <p:nvPr/>
        </p:nvSpPr>
        <p:spPr>
          <a:xfrm>
            <a:off x="0" y="4058488"/>
            <a:ext cx="9144000" cy="738664"/>
          </a:xfrm>
          <a:prstGeom prst="rect">
            <a:avLst/>
          </a:prstGeom>
        </p:spPr>
        <p:txBody>
          <a:bodyPr wrap="square">
            <a:spAutoFit/>
          </a:bodyPr>
          <a:lstStyle/>
          <a:p>
            <a:pPr algn="ctr">
              <a:spcBef>
                <a:spcPct val="0"/>
              </a:spcBef>
            </a:pPr>
            <a:r>
              <a:rPr lang="en-US" sz="2400" dirty="0" err="1" smtClean="0">
                <a:solidFill>
                  <a:prstClr val="black"/>
                </a:solidFill>
                <a:latin typeface="Verdana" pitchFamily="34" charset="0"/>
                <a:ea typeface="Verdana" pitchFamily="34" charset="0"/>
                <a:cs typeface="Verdana" pitchFamily="34" charset="0"/>
              </a:rPr>
              <a:t>Rossella</a:t>
            </a:r>
            <a:r>
              <a:rPr lang="en-US" sz="2400" dirty="0" smtClean="0">
                <a:solidFill>
                  <a:prstClr val="black"/>
                </a:solidFill>
                <a:latin typeface="Verdana" pitchFamily="34" charset="0"/>
                <a:ea typeface="Verdana" pitchFamily="34" charset="0"/>
                <a:cs typeface="Verdana" pitchFamily="34" charset="0"/>
              </a:rPr>
              <a:t> Fontana</a:t>
            </a:r>
          </a:p>
          <a:p>
            <a:pPr algn="ctr">
              <a:spcBef>
                <a:spcPct val="0"/>
              </a:spcBef>
            </a:pPr>
            <a:r>
              <a:rPr lang="en-US" dirty="0" smtClean="0">
                <a:solidFill>
                  <a:prstClr val="black"/>
                </a:solidFill>
                <a:latin typeface="Verdana" pitchFamily="34" charset="0"/>
                <a:ea typeface="Verdana" pitchFamily="34" charset="0"/>
                <a:cs typeface="Verdana" pitchFamily="34" charset="0"/>
              </a:rPr>
              <a:t>1</a:t>
            </a:r>
            <a:r>
              <a:rPr lang="en-US" baseline="30000" dirty="0" smtClean="0">
                <a:solidFill>
                  <a:prstClr val="black"/>
                </a:solidFill>
                <a:latin typeface="Verdana" pitchFamily="34" charset="0"/>
                <a:ea typeface="Verdana" pitchFamily="34" charset="0"/>
                <a:cs typeface="Verdana" pitchFamily="34" charset="0"/>
              </a:rPr>
              <a:t>st</a:t>
            </a:r>
            <a:r>
              <a:rPr lang="en-US" dirty="0" smtClean="0">
                <a:solidFill>
                  <a:prstClr val="black"/>
                </a:solidFill>
                <a:latin typeface="Verdana" pitchFamily="34" charset="0"/>
                <a:ea typeface="Verdana" pitchFamily="34" charset="0"/>
                <a:cs typeface="Verdana" pitchFamily="34" charset="0"/>
              </a:rPr>
              <a:t> year PhD student in </a:t>
            </a:r>
            <a:r>
              <a:rPr lang="en-US" dirty="0" err="1" smtClean="0">
                <a:solidFill>
                  <a:prstClr val="black"/>
                </a:solidFill>
                <a:latin typeface="Verdana" pitchFamily="34" charset="0"/>
                <a:ea typeface="Verdana" pitchFamily="34" charset="0"/>
                <a:cs typeface="Verdana" pitchFamily="34" charset="0"/>
              </a:rPr>
              <a:t>BioRobotics</a:t>
            </a:r>
            <a:endParaRPr lang="en-US" dirty="0" smtClean="0">
              <a:solidFill>
                <a:prstClr val="black"/>
              </a:solidFill>
              <a:latin typeface="Verdana" pitchFamily="34" charset="0"/>
              <a:ea typeface="Verdana" pitchFamily="34" charset="0"/>
              <a:cs typeface="Verdana" pitchFamily="34" charset="0"/>
            </a:endParaRPr>
          </a:p>
        </p:txBody>
      </p:sp>
    </p:spTree>
    <p:extLst>
      <p:ext uri="{BB962C8B-B14F-4D97-AF65-F5344CB8AC3E}">
        <p14:creationId xmlns="" xmlns:p14="http://schemas.microsoft.com/office/powerpoint/2010/main" val="31373509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idx="4294967295"/>
          </p:nvPr>
        </p:nvSpPr>
        <p:spPr>
          <a:xfrm>
            <a:off x="0" y="260648"/>
            <a:ext cx="8229600" cy="1143000"/>
          </a:xfrm>
        </p:spPr>
        <p:txBody>
          <a:bodyPr/>
          <a:lstStyle/>
          <a:p>
            <a:pPr algn="l"/>
            <a:r>
              <a:rPr lang="en-GB" sz="3600" dirty="0" smtClean="0">
                <a:latin typeface="Verdana" pitchFamily="34" charset="0"/>
                <a:ea typeface="Verdana" pitchFamily="34" charset="0"/>
                <a:cs typeface="Verdana" pitchFamily="34" charset="0"/>
              </a:rPr>
              <a:t>W</a:t>
            </a:r>
            <a:r>
              <a:rPr lang="en-GB" sz="3600" dirty="0" smtClean="0">
                <a:solidFill>
                  <a:schemeClr val="tx1"/>
                </a:solidFill>
                <a:latin typeface="Verdana" pitchFamily="34" charset="0"/>
                <a:ea typeface="Verdana" pitchFamily="34" charset="0"/>
                <a:cs typeface="Verdana" pitchFamily="34" charset="0"/>
              </a:rPr>
              <a:t>ork in progress: UCI</a:t>
            </a:r>
            <a:endParaRPr lang="en-GB" sz="3600" dirty="0">
              <a:solidFill>
                <a:schemeClr val="tx1"/>
              </a:solidFill>
              <a:latin typeface="Verdana" pitchFamily="34" charset="0"/>
              <a:ea typeface="Verdana" pitchFamily="34" charset="0"/>
              <a:cs typeface="Verdana" pitchFamily="34" charset="0"/>
            </a:endParaRPr>
          </a:p>
        </p:txBody>
      </p:sp>
      <p:sp>
        <p:nvSpPr>
          <p:cNvPr id="3" name="Segnaposto contenuto 2"/>
          <p:cNvSpPr>
            <a:spLocks noGrp="1"/>
          </p:cNvSpPr>
          <p:nvPr>
            <p:ph idx="4294967295"/>
          </p:nvPr>
        </p:nvSpPr>
        <p:spPr>
          <a:xfrm>
            <a:off x="0" y="1412776"/>
            <a:ext cx="8229600" cy="965200"/>
          </a:xfrm>
        </p:spPr>
        <p:txBody>
          <a:bodyPr/>
          <a:lstStyle/>
          <a:p>
            <a:pPr marL="0" indent="0">
              <a:buClr>
                <a:srgbClr val="FF0000"/>
              </a:buClr>
              <a:buNone/>
              <a:defRPr/>
            </a:pPr>
            <a:r>
              <a:rPr lang="en-GB" sz="1400" b="1" dirty="0" smtClean="0">
                <a:solidFill>
                  <a:srgbClr val="000000"/>
                </a:solidFill>
                <a:latin typeface="Verdana" pitchFamily="34" charset="0"/>
                <a:ea typeface="Verdana" pitchFamily="34" charset="0"/>
                <a:cs typeface="Verdana" pitchFamily="34" charset="0"/>
              </a:rPr>
              <a:t> Objectives</a:t>
            </a:r>
            <a:r>
              <a:rPr lang="en-GB" sz="1400" dirty="0" smtClean="0">
                <a:solidFill>
                  <a:srgbClr val="000000"/>
                </a:solidFill>
                <a:latin typeface="Verdana" pitchFamily="34" charset="0"/>
                <a:ea typeface="Verdana" pitchFamily="34" charset="0"/>
                <a:cs typeface="Verdana" pitchFamily="34" charset="0"/>
              </a:rPr>
              <a:t>:</a:t>
            </a:r>
            <a:endParaRPr lang="en-US" sz="1400" dirty="0" smtClean="0">
              <a:solidFill>
                <a:srgbClr val="000000"/>
              </a:solidFill>
              <a:latin typeface="Verdana" pitchFamily="34" charset="0"/>
              <a:ea typeface="Verdana" pitchFamily="34" charset="0"/>
              <a:cs typeface="Verdana" pitchFamily="34" charset="0"/>
            </a:endParaRPr>
          </a:p>
          <a:p>
            <a:pPr marL="228600" indent="-171450" algn="just">
              <a:buClr>
                <a:srgbClr val="FF0000"/>
              </a:buClr>
              <a:buBlip>
                <a:blip r:embed="rId2"/>
              </a:buBlip>
              <a:defRPr/>
            </a:pPr>
            <a:r>
              <a:rPr lang="en-US" sz="1400" kern="1200" dirty="0" smtClean="0">
                <a:latin typeface="Verdana" pitchFamily="34" charset="0"/>
                <a:ea typeface="Verdana" pitchFamily="34" charset="0"/>
                <a:cs typeface="Verdana" pitchFamily="34" charset="0"/>
              </a:rPr>
              <a:t>the </a:t>
            </a:r>
            <a:r>
              <a:rPr lang="en-US" sz="1400" kern="1200" dirty="0">
                <a:latin typeface="Verdana" pitchFamily="34" charset="0"/>
                <a:ea typeface="Verdana" pitchFamily="34" charset="0"/>
                <a:cs typeface="Verdana" pitchFamily="34" charset="0"/>
              </a:rPr>
              <a:t>specialist dedicated interface;</a:t>
            </a:r>
          </a:p>
          <a:p>
            <a:pPr marL="228600" indent="-171450" algn="just">
              <a:buClr>
                <a:srgbClr val="FF0000"/>
              </a:buClr>
              <a:buBlip>
                <a:blip r:embed="rId2"/>
              </a:buBlip>
              <a:defRPr/>
            </a:pPr>
            <a:r>
              <a:rPr lang="en-US" sz="1400" kern="1200" dirty="0" smtClean="0">
                <a:latin typeface="Verdana" pitchFamily="34" charset="0"/>
                <a:ea typeface="Verdana" pitchFamily="34" charset="0"/>
                <a:cs typeface="Verdana" pitchFamily="34" charset="0"/>
              </a:rPr>
              <a:t>the </a:t>
            </a:r>
            <a:r>
              <a:rPr lang="en-US" sz="1400" kern="1200" dirty="0">
                <a:latin typeface="Verdana" pitchFamily="34" charset="0"/>
                <a:ea typeface="Verdana" pitchFamily="34" charset="0"/>
                <a:cs typeface="Verdana" pitchFamily="34" charset="0"/>
              </a:rPr>
              <a:t>back-up solution to real-time visualize data and to set the desired pump speed.</a:t>
            </a:r>
            <a:endParaRPr lang="it-IT" sz="1400" kern="1200" dirty="0">
              <a:latin typeface="Verdana" pitchFamily="34" charset="0"/>
              <a:ea typeface="Verdana" pitchFamily="34" charset="0"/>
              <a:cs typeface="Verdana" pitchFamily="34" charset="0"/>
            </a:endParaRPr>
          </a:p>
          <a:p>
            <a:endParaRPr lang="en-GB" dirty="0"/>
          </a:p>
        </p:txBody>
      </p:sp>
      <p:sp>
        <p:nvSpPr>
          <p:cNvPr id="4" name="CasellaDiTesto 3"/>
          <p:cNvSpPr txBox="1"/>
          <p:nvPr/>
        </p:nvSpPr>
        <p:spPr>
          <a:xfrm>
            <a:off x="48344" y="2636912"/>
            <a:ext cx="7620000" cy="855619"/>
          </a:xfrm>
          <a:prstGeom prst="rect">
            <a:avLst/>
          </a:prstGeom>
          <a:noFill/>
        </p:spPr>
        <p:txBody>
          <a:bodyPr wrap="square" rtlCol="0">
            <a:spAutoFit/>
          </a:bodyPr>
          <a:lstStyle/>
          <a:p>
            <a:pPr marL="57150" algn="just" fontAlgn="base">
              <a:spcBef>
                <a:spcPct val="20000"/>
              </a:spcBef>
              <a:spcAft>
                <a:spcPct val="0"/>
              </a:spcAft>
              <a:buClr>
                <a:srgbClr val="FF0000"/>
              </a:buClr>
              <a:defRPr/>
            </a:pPr>
            <a:r>
              <a:rPr lang="it-IT" sz="1400" b="1" dirty="0">
                <a:solidFill>
                  <a:srgbClr val="000000"/>
                </a:solidFill>
                <a:latin typeface="Verdana" pitchFamily="34" charset="0"/>
                <a:ea typeface="Verdana" pitchFamily="34" charset="0"/>
                <a:cs typeface="Verdana" pitchFamily="34" charset="0"/>
              </a:rPr>
              <a:t>Work </a:t>
            </a:r>
            <a:r>
              <a:rPr lang="it-IT" sz="1400" b="1" dirty="0" err="1">
                <a:solidFill>
                  <a:srgbClr val="000000"/>
                </a:solidFill>
                <a:latin typeface="Verdana" pitchFamily="34" charset="0"/>
                <a:ea typeface="Verdana" pitchFamily="34" charset="0"/>
                <a:cs typeface="Verdana" pitchFamily="34" charset="0"/>
              </a:rPr>
              <a:t>done</a:t>
            </a:r>
            <a:r>
              <a:rPr lang="it-IT" sz="1400" b="1" dirty="0">
                <a:solidFill>
                  <a:srgbClr val="000000"/>
                </a:solidFill>
                <a:latin typeface="Verdana" pitchFamily="34" charset="0"/>
                <a:ea typeface="Verdana" pitchFamily="34" charset="0"/>
                <a:cs typeface="Verdana" pitchFamily="34" charset="0"/>
              </a:rPr>
              <a:t> and </a:t>
            </a:r>
            <a:r>
              <a:rPr lang="it-IT" sz="1400" b="1" dirty="0" err="1">
                <a:solidFill>
                  <a:srgbClr val="000000"/>
                </a:solidFill>
                <a:latin typeface="Verdana" pitchFamily="34" charset="0"/>
                <a:ea typeface="Verdana" pitchFamily="34" charset="0"/>
                <a:cs typeface="Verdana" pitchFamily="34" charset="0"/>
              </a:rPr>
              <a:t>results</a:t>
            </a:r>
            <a:r>
              <a:rPr lang="it-IT" sz="1400" b="1" dirty="0">
                <a:solidFill>
                  <a:srgbClr val="000000"/>
                </a:solidFill>
                <a:latin typeface="Verdana" pitchFamily="34" charset="0"/>
                <a:ea typeface="Verdana" pitchFamily="34" charset="0"/>
                <a:cs typeface="Verdana" pitchFamily="34" charset="0"/>
              </a:rPr>
              <a:t>:</a:t>
            </a:r>
            <a:endParaRPr lang="en-GB" sz="1400" b="1" dirty="0">
              <a:solidFill>
                <a:srgbClr val="000000"/>
              </a:solidFill>
              <a:latin typeface="Verdana" pitchFamily="34" charset="0"/>
              <a:ea typeface="Verdana" pitchFamily="34" charset="0"/>
              <a:cs typeface="Verdana" pitchFamily="34" charset="0"/>
            </a:endParaRPr>
          </a:p>
          <a:p>
            <a:pPr marL="228600" indent="-171450" algn="just" fontAlgn="base">
              <a:spcBef>
                <a:spcPct val="20000"/>
              </a:spcBef>
              <a:spcAft>
                <a:spcPct val="0"/>
              </a:spcAft>
              <a:buClr>
                <a:srgbClr val="FF0000"/>
              </a:buClr>
              <a:buBlip>
                <a:blip r:embed="rId2"/>
              </a:buBlip>
              <a:defRPr/>
            </a:pPr>
            <a:r>
              <a:rPr lang="en-GB" sz="1400" dirty="0">
                <a:solidFill>
                  <a:srgbClr val="000000"/>
                </a:solidFill>
                <a:latin typeface="Verdana" pitchFamily="34" charset="0"/>
                <a:ea typeface="Verdana" pitchFamily="34" charset="0"/>
                <a:cs typeface="Verdana" pitchFamily="34" charset="0"/>
              </a:rPr>
              <a:t>Integration </a:t>
            </a:r>
            <a:r>
              <a:rPr lang="en-GB" sz="1400" dirty="0" smtClean="0">
                <a:solidFill>
                  <a:srgbClr val="000000"/>
                </a:solidFill>
                <a:latin typeface="Verdana" pitchFamily="34" charset="0"/>
                <a:ea typeface="Verdana" pitchFamily="34" charset="0"/>
                <a:cs typeface="Verdana" pitchFamily="34" charset="0"/>
              </a:rPr>
              <a:t>ARU/UCI;</a:t>
            </a:r>
            <a:endParaRPr lang="en-GB" sz="1400" dirty="0">
              <a:solidFill>
                <a:srgbClr val="000000"/>
              </a:solidFill>
              <a:latin typeface="Verdana" pitchFamily="34" charset="0"/>
              <a:ea typeface="Verdana" pitchFamily="34" charset="0"/>
              <a:cs typeface="Verdana" pitchFamily="34" charset="0"/>
            </a:endParaRPr>
          </a:p>
          <a:p>
            <a:pPr marL="228600" indent="-171450" algn="just" fontAlgn="base">
              <a:spcBef>
                <a:spcPct val="20000"/>
              </a:spcBef>
              <a:spcAft>
                <a:spcPct val="0"/>
              </a:spcAft>
              <a:buClr>
                <a:srgbClr val="FF0000"/>
              </a:buClr>
              <a:buBlip>
                <a:blip r:embed="rId2"/>
              </a:buBlip>
              <a:defRPr/>
            </a:pPr>
            <a:r>
              <a:rPr lang="en-GB" sz="1400" dirty="0">
                <a:solidFill>
                  <a:srgbClr val="000000"/>
                </a:solidFill>
                <a:latin typeface="Verdana" pitchFamily="34" charset="0"/>
                <a:ea typeface="Verdana" pitchFamily="34" charset="0"/>
                <a:cs typeface="Verdana" pitchFamily="34" charset="0"/>
              </a:rPr>
              <a:t>Control of the UCI</a:t>
            </a:r>
            <a:r>
              <a:rPr lang="en-GB" sz="1400" b="1" dirty="0">
                <a:solidFill>
                  <a:srgbClr val="000000"/>
                </a:solidFill>
                <a:latin typeface="Verdana" pitchFamily="34" charset="0"/>
                <a:ea typeface="Verdana" pitchFamily="34" charset="0"/>
                <a:cs typeface="Verdana" pitchFamily="34" charset="0"/>
              </a:rPr>
              <a:t> </a:t>
            </a:r>
            <a:r>
              <a:rPr lang="en-GB" sz="1400" dirty="0">
                <a:latin typeface="Verdana" pitchFamily="34" charset="0"/>
                <a:ea typeface="Verdana" pitchFamily="34" charset="0"/>
                <a:cs typeface="Verdana" pitchFamily="34" charset="0"/>
              </a:rPr>
              <a:t>LCD (VHDL code</a:t>
            </a:r>
            <a:r>
              <a:rPr lang="en-GB" sz="1400" dirty="0" smtClean="0">
                <a:latin typeface="Verdana" pitchFamily="34" charset="0"/>
                <a:ea typeface="Verdana" pitchFamily="34" charset="0"/>
                <a:cs typeface="Verdana" pitchFamily="34" charset="0"/>
              </a:rPr>
              <a:t>).</a:t>
            </a:r>
            <a:endParaRPr lang="en-GB" sz="1400" dirty="0">
              <a:latin typeface="Verdana" pitchFamily="34" charset="0"/>
              <a:ea typeface="Verdana" pitchFamily="34" charset="0"/>
              <a:cs typeface="Verdana" pitchFamily="34" charset="0"/>
            </a:endParaRPr>
          </a:p>
        </p:txBody>
      </p:sp>
      <p:pic>
        <p:nvPicPr>
          <p:cNvPr id="5" name="Immagin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716016" y="3861048"/>
            <a:ext cx="3168352" cy="2376264"/>
          </a:xfrm>
          <a:prstGeom prst="rect">
            <a:avLst/>
          </a:prstGeom>
        </p:spPr>
      </p:pic>
      <p:pic>
        <p:nvPicPr>
          <p:cNvPr id="6" name="Immagine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115616" y="3807042"/>
            <a:ext cx="3240360" cy="2430270"/>
          </a:xfrm>
          <a:prstGeom prst="rect">
            <a:avLst/>
          </a:prstGeom>
        </p:spPr>
      </p:pic>
      <p:sp>
        <p:nvSpPr>
          <p:cNvPr id="7" name="CasellaDiTesto 8"/>
          <p:cNvSpPr txBox="1">
            <a:spLocks noChangeArrowheads="1"/>
          </p:cNvSpPr>
          <p:nvPr/>
        </p:nvSpPr>
        <p:spPr bwMode="auto">
          <a:xfrm>
            <a:off x="3253552" y="4654548"/>
            <a:ext cx="67037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Arial" pitchFamily="34" charset="0"/>
                <a:cs typeface="Arial" pitchFamily="34" charset="0"/>
              </a:defRPr>
            </a:lvl1pPr>
            <a:lvl2pPr marL="742950" indent="-285750" eaLnBrk="0" hangingPunct="0">
              <a:defRPr sz="2800">
                <a:solidFill>
                  <a:schemeClr val="tx1"/>
                </a:solidFill>
                <a:latin typeface="Arial" pitchFamily="34" charset="0"/>
                <a:cs typeface="Arial" pitchFamily="34" charset="0"/>
              </a:defRPr>
            </a:lvl2pPr>
            <a:lvl3pPr marL="1143000" indent="-228600" eaLnBrk="0" hangingPunct="0">
              <a:defRPr sz="2800">
                <a:solidFill>
                  <a:schemeClr val="tx1"/>
                </a:solidFill>
                <a:latin typeface="Arial" pitchFamily="34" charset="0"/>
                <a:cs typeface="Arial" pitchFamily="34" charset="0"/>
              </a:defRPr>
            </a:lvl3pPr>
            <a:lvl4pPr marL="1600200" indent="-228600" eaLnBrk="0" hangingPunct="0">
              <a:defRPr sz="2800">
                <a:solidFill>
                  <a:schemeClr val="tx1"/>
                </a:solidFill>
                <a:latin typeface="Arial" pitchFamily="34" charset="0"/>
                <a:cs typeface="Arial" pitchFamily="34" charset="0"/>
              </a:defRPr>
            </a:lvl4pPr>
            <a:lvl5pPr marL="2057400" indent="-228600" eaLnBrk="0" hangingPunct="0">
              <a:defRPr sz="28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8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8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8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800">
                <a:solidFill>
                  <a:schemeClr val="tx1"/>
                </a:solidFill>
                <a:latin typeface="Arial" pitchFamily="34" charset="0"/>
                <a:cs typeface="Arial" pitchFamily="34" charset="0"/>
              </a:defRPr>
            </a:lvl9pPr>
          </a:lstStyle>
          <a:p>
            <a:pPr eaLnBrk="1" hangingPunct="1"/>
            <a:r>
              <a:rPr lang="it-IT" sz="1800" dirty="0">
                <a:solidFill>
                  <a:srgbClr val="FF0000"/>
                </a:solidFill>
                <a:latin typeface="Verdana" pitchFamily="34" charset="0"/>
                <a:ea typeface="Verdana" pitchFamily="34" charset="0"/>
                <a:cs typeface="Verdana" pitchFamily="34" charset="0"/>
              </a:rPr>
              <a:t>ARU</a:t>
            </a:r>
          </a:p>
        </p:txBody>
      </p:sp>
      <p:sp>
        <p:nvSpPr>
          <p:cNvPr id="8" name="CasellaDiTesto 8"/>
          <p:cNvSpPr txBox="1">
            <a:spLocks noChangeArrowheads="1"/>
          </p:cNvSpPr>
          <p:nvPr/>
        </p:nvSpPr>
        <p:spPr bwMode="auto">
          <a:xfrm>
            <a:off x="2951220" y="5949280"/>
            <a:ext cx="61266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Arial" pitchFamily="34" charset="0"/>
                <a:cs typeface="Arial" pitchFamily="34" charset="0"/>
              </a:defRPr>
            </a:lvl1pPr>
            <a:lvl2pPr marL="742950" indent="-285750" eaLnBrk="0" hangingPunct="0">
              <a:defRPr sz="2800">
                <a:solidFill>
                  <a:schemeClr val="tx1"/>
                </a:solidFill>
                <a:latin typeface="Arial" pitchFamily="34" charset="0"/>
                <a:cs typeface="Arial" pitchFamily="34" charset="0"/>
              </a:defRPr>
            </a:lvl2pPr>
            <a:lvl3pPr marL="1143000" indent="-228600" eaLnBrk="0" hangingPunct="0">
              <a:defRPr sz="2800">
                <a:solidFill>
                  <a:schemeClr val="tx1"/>
                </a:solidFill>
                <a:latin typeface="Arial" pitchFamily="34" charset="0"/>
                <a:cs typeface="Arial" pitchFamily="34" charset="0"/>
              </a:defRPr>
            </a:lvl3pPr>
            <a:lvl4pPr marL="1600200" indent="-228600" eaLnBrk="0" hangingPunct="0">
              <a:defRPr sz="2800">
                <a:solidFill>
                  <a:schemeClr val="tx1"/>
                </a:solidFill>
                <a:latin typeface="Arial" pitchFamily="34" charset="0"/>
                <a:cs typeface="Arial" pitchFamily="34" charset="0"/>
              </a:defRPr>
            </a:lvl4pPr>
            <a:lvl5pPr marL="2057400" indent="-228600" eaLnBrk="0" hangingPunct="0">
              <a:defRPr sz="28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8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8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8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800">
                <a:solidFill>
                  <a:schemeClr val="tx1"/>
                </a:solidFill>
                <a:latin typeface="Arial" pitchFamily="34" charset="0"/>
                <a:cs typeface="Arial" pitchFamily="34" charset="0"/>
              </a:defRPr>
            </a:lvl9pPr>
          </a:lstStyle>
          <a:p>
            <a:pPr eaLnBrk="1" hangingPunct="1"/>
            <a:r>
              <a:rPr lang="it-IT" sz="1800" dirty="0" smtClean="0">
                <a:solidFill>
                  <a:srgbClr val="FF0000"/>
                </a:solidFill>
                <a:latin typeface="Verdana" pitchFamily="34" charset="0"/>
                <a:ea typeface="Verdana" pitchFamily="34" charset="0"/>
                <a:cs typeface="Verdana" pitchFamily="34" charset="0"/>
              </a:rPr>
              <a:t>UCI</a:t>
            </a:r>
            <a:endParaRPr lang="it-IT" sz="1800" dirty="0">
              <a:solidFill>
                <a:srgbClr val="FF0000"/>
              </a:solidFill>
              <a:latin typeface="Verdana" pitchFamily="34" charset="0"/>
              <a:ea typeface="Verdana" pitchFamily="34" charset="0"/>
              <a:cs typeface="Verdana" pitchFamily="34" charset="0"/>
            </a:endParaRPr>
          </a:p>
        </p:txBody>
      </p:sp>
      <p:sp>
        <p:nvSpPr>
          <p:cNvPr id="9" name="CasellaDiTesto 8"/>
          <p:cNvSpPr txBox="1">
            <a:spLocks noChangeArrowheads="1"/>
          </p:cNvSpPr>
          <p:nvPr/>
        </p:nvSpPr>
        <p:spPr bwMode="auto">
          <a:xfrm>
            <a:off x="7092280" y="4283804"/>
            <a:ext cx="61266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Arial" pitchFamily="34" charset="0"/>
                <a:cs typeface="Arial" pitchFamily="34" charset="0"/>
              </a:defRPr>
            </a:lvl1pPr>
            <a:lvl2pPr marL="742950" indent="-285750" eaLnBrk="0" hangingPunct="0">
              <a:defRPr sz="2800">
                <a:solidFill>
                  <a:schemeClr val="tx1"/>
                </a:solidFill>
                <a:latin typeface="Arial" pitchFamily="34" charset="0"/>
                <a:cs typeface="Arial" pitchFamily="34" charset="0"/>
              </a:defRPr>
            </a:lvl2pPr>
            <a:lvl3pPr marL="1143000" indent="-228600" eaLnBrk="0" hangingPunct="0">
              <a:defRPr sz="2800">
                <a:solidFill>
                  <a:schemeClr val="tx1"/>
                </a:solidFill>
                <a:latin typeface="Arial" pitchFamily="34" charset="0"/>
                <a:cs typeface="Arial" pitchFamily="34" charset="0"/>
              </a:defRPr>
            </a:lvl3pPr>
            <a:lvl4pPr marL="1600200" indent="-228600" eaLnBrk="0" hangingPunct="0">
              <a:defRPr sz="2800">
                <a:solidFill>
                  <a:schemeClr val="tx1"/>
                </a:solidFill>
                <a:latin typeface="Arial" pitchFamily="34" charset="0"/>
                <a:cs typeface="Arial" pitchFamily="34" charset="0"/>
              </a:defRPr>
            </a:lvl4pPr>
            <a:lvl5pPr marL="2057400" indent="-228600" eaLnBrk="0" hangingPunct="0">
              <a:defRPr sz="28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8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8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8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800">
                <a:solidFill>
                  <a:schemeClr val="tx1"/>
                </a:solidFill>
                <a:latin typeface="Arial" pitchFamily="34" charset="0"/>
                <a:cs typeface="Arial" pitchFamily="34" charset="0"/>
              </a:defRPr>
            </a:lvl9pPr>
          </a:lstStyle>
          <a:p>
            <a:pPr eaLnBrk="1" hangingPunct="1"/>
            <a:r>
              <a:rPr lang="it-IT" sz="1800" dirty="0" smtClean="0">
                <a:solidFill>
                  <a:srgbClr val="FF0000"/>
                </a:solidFill>
                <a:latin typeface="Verdana" pitchFamily="34" charset="0"/>
                <a:ea typeface="Verdana" pitchFamily="34" charset="0"/>
                <a:cs typeface="Verdana" pitchFamily="34" charset="0"/>
              </a:rPr>
              <a:t>UCI</a:t>
            </a:r>
            <a:endParaRPr lang="it-IT" sz="1800" dirty="0">
              <a:solidFill>
                <a:srgbClr val="FF0000"/>
              </a:solidFill>
              <a:latin typeface="Verdana" pitchFamily="34" charset="0"/>
              <a:ea typeface="Verdana" pitchFamily="34" charset="0"/>
              <a:cs typeface="Verdana" pitchFamily="34" charset="0"/>
            </a:endParaRPr>
          </a:p>
        </p:txBody>
      </p:sp>
    </p:spTree>
    <p:extLst>
      <p:ext uri="{BB962C8B-B14F-4D97-AF65-F5344CB8AC3E}">
        <p14:creationId xmlns="" xmlns:p14="http://schemas.microsoft.com/office/powerpoint/2010/main" val="3763010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4294967295"/>
          </p:nvPr>
        </p:nvSpPr>
        <p:spPr>
          <a:xfrm>
            <a:off x="457200" y="3086100"/>
            <a:ext cx="8229600" cy="685800"/>
          </a:xfrm>
        </p:spPr>
        <p:txBody>
          <a:bodyPr>
            <a:noAutofit/>
          </a:bodyPr>
          <a:lstStyle/>
          <a:p>
            <a:pPr algn="ctr">
              <a:buNone/>
            </a:pPr>
            <a:r>
              <a:rPr lang="en-GB" sz="3600" dirty="0" smtClean="0">
                <a:latin typeface="Verdena"/>
              </a:rPr>
              <a:t>Thanks </a:t>
            </a:r>
          </a:p>
          <a:p>
            <a:pPr algn="ctr">
              <a:buNone/>
            </a:pPr>
            <a:r>
              <a:rPr lang="en-GB" sz="3600" dirty="0" smtClean="0">
                <a:latin typeface="Verdena"/>
              </a:rPr>
              <a:t>for your attention</a:t>
            </a:r>
            <a:endParaRPr lang="en-GB" sz="3600" dirty="0">
              <a:latin typeface="Verdena"/>
            </a:endParaRPr>
          </a:p>
        </p:txBody>
      </p:sp>
    </p:spTree>
    <p:extLst>
      <p:ext uri="{BB962C8B-B14F-4D97-AF65-F5344CB8AC3E}">
        <p14:creationId xmlns="" xmlns:p14="http://schemas.microsoft.com/office/powerpoint/2010/main" val="199922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type="subTitle" idx="4294967295"/>
          </p:nvPr>
        </p:nvSpPr>
        <p:spPr>
          <a:xfrm>
            <a:off x="331440" y="1700808"/>
            <a:ext cx="9425136" cy="1752600"/>
          </a:xfrm>
        </p:spPr>
        <p:txBody>
          <a:bodyPr>
            <a:noAutofit/>
          </a:bodyPr>
          <a:lstStyle/>
          <a:p>
            <a:pPr>
              <a:lnSpc>
                <a:spcPct val="150000"/>
              </a:lnSpc>
              <a:buClr>
                <a:srgbClr val="FF0000"/>
              </a:buClr>
              <a:buBlip>
                <a:blip r:embed="rId2"/>
              </a:buBlip>
            </a:pPr>
            <a:r>
              <a:rPr lang="it-IT" sz="2800" dirty="0" smtClean="0">
                <a:latin typeface="Verdena"/>
              </a:rPr>
              <a:t> </a:t>
            </a:r>
            <a:r>
              <a:rPr lang="it-IT" sz="2800" dirty="0" err="1" smtClean="0">
                <a:latin typeface="Verdena"/>
              </a:rPr>
              <a:t>Objective</a:t>
            </a:r>
            <a:r>
              <a:rPr lang="it-IT" sz="2800" dirty="0" smtClean="0">
                <a:latin typeface="Verdena"/>
              </a:rPr>
              <a:t> of </a:t>
            </a:r>
            <a:r>
              <a:rPr lang="it-IT" sz="2800" dirty="0" err="1" smtClean="0">
                <a:latin typeface="Verdena"/>
              </a:rPr>
              <a:t>my</a:t>
            </a:r>
            <a:r>
              <a:rPr lang="it-IT" sz="2800" dirty="0" smtClean="0">
                <a:latin typeface="Verdena"/>
              </a:rPr>
              <a:t> </a:t>
            </a:r>
            <a:r>
              <a:rPr lang="it-IT" sz="2800" dirty="0" err="1" smtClean="0">
                <a:latin typeface="Verdena"/>
              </a:rPr>
              <a:t>PhD</a:t>
            </a:r>
            <a:r>
              <a:rPr lang="it-IT" sz="2800" dirty="0" smtClean="0">
                <a:latin typeface="Verdena"/>
              </a:rPr>
              <a:t> programme;</a:t>
            </a:r>
          </a:p>
          <a:p>
            <a:pPr>
              <a:lnSpc>
                <a:spcPct val="150000"/>
              </a:lnSpc>
              <a:buClr>
                <a:srgbClr val="FF0000"/>
              </a:buClr>
              <a:buBlip>
                <a:blip r:embed="rId2"/>
              </a:buBlip>
            </a:pPr>
            <a:r>
              <a:rPr lang="it-IT" sz="2800" dirty="0" smtClean="0">
                <a:latin typeface="Verdena"/>
              </a:rPr>
              <a:t> The framework of SensorART project;</a:t>
            </a:r>
          </a:p>
          <a:p>
            <a:pPr algn="just">
              <a:lnSpc>
                <a:spcPct val="150000"/>
              </a:lnSpc>
              <a:buClr>
                <a:srgbClr val="FF0000"/>
              </a:buClr>
              <a:buBlip>
                <a:blip r:embed="rId2"/>
              </a:buBlip>
            </a:pPr>
            <a:r>
              <a:rPr lang="it-IT" sz="2800" dirty="0" smtClean="0">
                <a:latin typeface="Verdena"/>
              </a:rPr>
              <a:t> </a:t>
            </a:r>
            <a:r>
              <a:rPr lang="it-IT" sz="2800" dirty="0" err="1" smtClean="0">
                <a:latin typeface="Verdena"/>
              </a:rPr>
              <a:t>Topic</a:t>
            </a:r>
            <a:r>
              <a:rPr lang="it-IT" sz="2800" dirty="0" smtClean="0">
                <a:latin typeface="Verdena"/>
              </a:rPr>
              <a:t> of my current activity:</a:t>
            </a:r>
          </a:p>
          <a:p>
            <a:pPr lvl="2" algn="just">
              <a:lnSpc>
                <a:spcPct val="150000"/>
              </a:lnSpc>
              <a:buClr>
                <a:srgbClr val="FF0000"/>
              </a:buClr>
              <a:buBlip>
                <a:blip r:embed="rId2"/>
              </a:buBlip>
            </a:pPr>
            <a:r>
              <a:rPr lang="it-IT" sz="1600" i="1" dirty="0" smtClean="0">
                <a:latin typeface="Verdena"/>
              </a:rPr>
              <a:t> </a:t>
            </a:r>
            <a:r>
              <a:rPr lang="it-IT" sz="1600" i="1" dirty="0" err="1" smtClean="0">
                <a:latin typeface="Verdena"/>
              </a:rPr>
              <a:t>Auto-Regulation</a:t>
            </a:r>
            <a:r>
              <a:rPr lang="it-IT" sz="1600" i="1" dirty="0" smtClean="0">
                <a:latin typeface="Verdena"/>
              </a:rPr>
              <a:t> Unit  (ARU): a portable device for </a:t>
            </a:r>
            <a:r>
              <a:rPr lang="it-IT" sz="1600" i="1" dirty="0" err="1" smtClean="0">
                <a:latin typeface="Verdena"/>
              </a:rPr>
              <a:t>controlling</a:t>
            </a:r>
            <a:r>
              <a:rPr lang="it-IT" sz="1600" i="1" dirty="0" smtClean="0">
                <a:latin typeface="Verdena"/>
              </a:rPr>
              <a:t> </a:t>
            </a:r>
            <a:r>
              <a:rPr lang="it-IT" sz="1600" i="1" dirty="0" err="1" smtClean="0">
                <a:latin typeface="Verdena"/>
              </a:rPr>
              <a:t>LVADs</a:t>
            </a:r>
            <a:r>
              <a:rPr lang="it-IT" sz="1600" i="1" dirty="0" smtClean="0">
                <a:latin typeface="Verdena"/>
              </a:rPr>
              <a:t>;</a:t>
            </a:r>
          </a:p>
          <a:p>
            <a:pPr algn="just">
              <a:lnSpc>
                <a:spcPct val="150000"/>
              </a:lnSpc>
              <a:buClr>
                <a:srgbClr val="FF0000"/>
              </a:buClr>
              <a:buBlip>
                <a:blip r:embed="rId2"/>
              </a:buBlip>
            </a:pPr>
            <a:r>
              <a:rPr lang="it-IT" sz="2800" dirty="0" smtClean="0">
                <a:latin typeface="Verdena"/>
              </a:rPr>
              <a:t> Work </a:t>
            </a:r>
            <a:r>
              <a:rPr lang="it-IT" sz="2800" dirty="0" err="1" smtClean="0">
                <a:latin typeface="Verdena"/>
              </a:rPr>
              <a:t>done</a:t>
            </a:r>
            <a:r>
              <a:rPr lang="it-IT" sz="2800" dirty="0" smtClean="0">
                <a:latin typeface="Verdena"/>
              </a:rPr>
              <a:t> and </a:t>
            </a:r>
            <a:r>
              <a:rPr lang="it-IT" sz="2800" dirty="0" err="1" smtClean="0">
                <a:latin typeface="Verdena"/>
              </a:rPr>
              <a:t>results</a:t>
            </a:r>
            <a:r>
              <a:rPr lang="it-IT" sz="2800" dirty="0" smtClean="0">
                <a:latin typeface="Verdena"/>
              </a:rPr>
              <a:t>;</a:t>
            </a:r>
          </a:p>
          <a:p>
            <a:pPr algn="just">
              <a:lnSpc>
                <a:spcPct val="150000"/>
              </a:lnSpc>
              <a:buClr>
                <a:srgbClr val="FF0000"/>
              </a:buClr>
              <a:buBlip>
                <a:blip r:embed="rId2"/>
              </a:buBlip>
            </a:pPr>
            <a:r>
              <a:rPr lang="it-IT" sz="2800" dirty="0" smtClean="0">
                <a:latin typeface="Verdena"/>
              </a:rPr>
              <a:t> Work in progress.</a:t>
            </a:r>
          </a:p>
          <a:p>
            <a:pPr algn="just"/>
            <a:endParaRPr lang="it-IT" sz="600" i="1" dirty="0" smtClean="0">
              <a:latin typeface="Verdena"/>
            </a:endParaRPr>
          </a:p>
          <a:p>
            <a:endParaRPr lang="it-IT" sz="700" dirty="0" smtClean="0"/>
          </a:p>
        </p:txBody>
      </p:sp>
      <p:sp>
        <p:nvSpPr>
          <p:cNvPr id="5" name="Rettangolo 4"/>
          <p:cNvSpPr/>
          <p:nvPr/>
        </p:nvSpPr>
        <p:spPr>
          <a:xfrm>
            <a:off x="445438" y="848906"/>
            <a:ext cx="2481770" cy="707886"/>
          </a:xfrm>
          <a:prstGeom prst="rect">
            <a:avLst/>
          </a:prstGeom>
        </p:spPr>
        <p:txBody>
          <a:bodyPr wrap="none">
            <a:spAutoFit/>
          </a:bodyPr>
          <a:lstStyle/>
          <a:p>
            <a:pPr fontAlgn="base">
              <a:spcBef>
                <a:spcPct val="0"/>
              </a:spcBef>
              <a:spcAft>
                <a:spcPct val="0"/>
              </a:spcAft>
            </a:pPr>
            <a:r>
              <a:rPr lang="en-US" sz="4000" kern="0" dirty="0" smtClean="0">
                <a:solidFill>
                  <a:srgbClr val="000000"/>
                </a:solidFill>
                <a:latin typeface="Verdana"/>
              </a:rPr>
              <a:t>Contents</a:t>
            </a:r>
            <a:endParaRPr lang="it-IT" sz="2800" dirty="0">
              <a:solidFill>
                <a:prstClr val="black"/>
              </a:solidFill>
            </a:endParaRPr>
          </a:p>
        </p:txBody>
      </p:sp>
    </p:spTree>
    <p:extLst>
      <p:ext uri="{BB962C8B-B14F-4D97-AF65-F5344CB8AC3E}">
        <p14:creationId xmlns="" xmlns:p14="http://schemas.microsoft.com/office/powerpoint/2010/main" val="40769618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44896" y="692696"/>
            <a:ext cx="8991600" cy="3560975"/>
          </a:xfrm>
          <a:prstGeom prst="rect">
            <a:avLst/>
          </a:prstGeom>
        </p:spPr>
        <p:txBody>
          <a:bodyPr wrap="square">
            <a:spAutoFit/>
          </a:bodyPr>
          <a:lstStyle/>
          <a:p>
            <a:pPr marL="971550" lvl="1" indent="-514350" fontAlgn="base">
              <a:spcBef>
                <a:spcPct val="20000"/>
              </a:spcBef>
              <a:spcAft>
                <a:spcPct val="0"/>
              </a:spcAft>
            </a:pPr>
            <a:r>
              <a:rPr lang="en-US" sz="4000" kern="0" dirty="0">
                <a:solidFill>
                  <a:prstClr val="black"/>
                </a:solidFill>
                <a:latin typeface="Verdana" pitchFamily="34" charset="0"/>
                <a:ea typeface="Verdana" pitchFamily="34" charset="0"/>
                <a:cs typeface="Verdana" pitchFamily="34" charset="0"/>
              </a:rPr>
              <a:t>Main objective</a:t>
            </a:r>
          </a:p>
          <a:p>
            <a:pPr marL="514350" indent="-514350" fontAlgn="base">
              <a:spcBef>
                <a:spcPct val="20000"/>
              </a:spcBef>
              <a:spcAft>
                <a:spcPct val="0"/>
              </a:spcAft>
            </a:pPr>
            <a:endParaRPr lang="en-US" sz="1200" kern="0" dirty="0">
              <a:solidFill>
                <a:prstClr val="black"/>
              </a:solidFill>
              <a:latin typeface="Verdana" pitchFamily="34" charset="0"/>
              <a:ea typeface="Verdana" pitchFamily="34" charset="0"/>
              <a:cs typeface="Verdana" pitchFamily="34" charset="0"/>
            </a:endParaRPr>
          </a:p>
          <a:p>
            <a:pPr marL="971550" lvl="1" indent="-514350" fontAlgn="base">
              <a:spcBef>
                <a:spcPct val="20000"/>
              </a:spcBef>
              <a:spcAft>
                <a:spcPct val="0"/>
              </a:spcAft>
              <a:buClr>
                <a:srgbClr val="FF0000"/>
              </a:buClr>
              <a:buSzPct val="100000"/>
              <a:buBlip>
                <a:blip r:embed="rId2"/>
              </a:buBlip>
            </a:pPr>
            <a:r>
              <a:rPr lang="en-US" sz="2800" kern="0" dirty="0">
                <a:solidFill>
                  <a:prstClr val="black"/>
                </a:solidFill>
                <a:latin typeface="Verdana" pitchFamily="34" charset="0"/>
                <a:ea typeface="Verdana" pitchFamily="34" charset="0"/>
                <a:cs typeface="Verdana" pitchFamily="34" charset="0"/>
              </a:rPr>
              <a:t>to make a flexible sensorized platform</a:t>
            </a:r>
          </a:p>
          <a:p>
            <a:pPr marL="971550" lvl="1" indent="-514350" fontAlgn="base">
              <a:spcBef>
                <a:spcPct val="20000"/>
              </a:spcBef>
              <a:spcAft>
                <a:spcPct val="0"/>
              </a:spcAft>
              <a:buClr>
                <a:srgbClr val="FF0000"/>
              </a:buClr>
              <a:buFont typeface="Wingdings" pitchFamily="2" charset="2"/>
              <a:buChar char="Ø"/>
            </a:pPr>
            <a:endParaRPr lang="en-US" sz="600" kern="0" dirty="0">
              <a:solidFill>
                <a:prstClr val="black"/>
              </a:solidFill>
              <a:latin typeface="Verdana" pitchFamily="34" charset="0"/>
              <a:ea typeface="Verdana" pitchFamily="34" charset="0"/>
              <a:cs typeface="Verdana" pitchFamily="34" charset="0"/>
            </a:endParaRPr>
          </a:p>
          <a:p>
            <a:pPr marL="1428750" lvl="2" indent="-514350" algn="just" fontAlgn="base">
              <a:spcBef>
                <a:spcPct val="20000"/>
              </a:spcBef>
              <a:spcAft>
                <a:spcPct val="0"/>
              </a:spcAft>
              <a:buClr>
                <a:srgbClr val="FF0000"/>
              </a:buClr>
              <a:buBlip>
                <a:blip r:embed="rId2"/>
              </a:buBlip>
            </a:pPr>
            <a:r>
              <a:rPr lang="en-US" kern="0" dirty="0">
                <a:solidFill>
                  <a:prstClr val="black"/>
                </a:solidFill>
                <a:latin typeface="Verdana" pitchFamily="34" charset="0"/>
                <a:ea typeface="Verdana" pitchFamily="34" charset="0"/>
                <a:cs typeface="Verdana" pitchFamily="34" charset="0"/>
              </a:rPr>
              <a:t>based on commercial or research devices and sensors;</a:t>
            </a:r>
          </a:p>
          <a:p>
            <a:pPr marL="971550" lvl="1" indent="-514350" algn="just" fontAlgn="base">
              <a:spcBef>
                <a:spcPct val="20000"/>
              </a:spcBef>
              <a:spcAft>
                <a:spcPct val="0"/>
              </a:spcAft>
              <a:buClr>
                <a:srgbClr val="FF0000"/>
              </a:buClr>
              <a:buBlip>
                <a:blip r:embed="rId2"/>
              </a:buBlip>
            </a:pPr>
            <a:endParaRPr lang="en-US" sz="500" kern="0" dirty="0">
              <a:solidFill>
                <a:prstClr val="black"/>
              </a:solidFill>
              <a:latin typeface="Verdana" pitchFamily="34" charset="0"/>
              <a:ea typeface="Verdana" pitchFamily="34" charset="0"/>
              <a:cs typeface="Verdana" pitchFamily="34" charset="0"/>
            </a:endParaRPr>
          </a:p>
          <a:p>
            <a:pPr marL="1428750" lvl="2" indent="-514350" algn="just" fontAlgn="base">
              <a:spcBef>
                <a:spcPct val="20000"/>
              </a:spcBef>
              <a:spcAft>
                <a:spcPct val="0"/>
              </a:spcAft>
              <a:buClr>
                <a:srgbClr val="FF0000"/>
              </a:buClr>
              <a:buBlip>
                <a:blip r:embed="rId2"/>
              </a:buBlip>
            </a:pPr>
            <a:r>
              <a:rPr lang="en-US" kern="0" dirty="0">
                <a:solidFill>
                  <a:prstClr val="black"/>
                </a:solidFill>
                <a:latin typeface="Verdana" pitchFamily="34" charset="0"/>
                <a:ea typeface="Verdana" pitchFamily="34" charset="0"/>
                <a:cs typeface="Verdana" pitchFamily="34" charset="0"/>
              </a:rPr>
              <a:t>acquiring physical, physiological and biochemical data;</a:t>
            </a:r>
          </a:p>
          <a:p>
            <a:pPr marL="971550" lvl="1" indent="-514350" algn="just" fontAlgn="base">
              <a:spcBef>
                <a:spcPct val="20000"/>
              </a:spcBef>
              <a:spcAft>
                <a:spcPct val="0"/>
              </a:spcAft>
              <a:buClr>
                <a:srgbClr val="FF0000"/>
              </a:buClr>
              <a:buBlip>
                <a:blip r:embed="rId2"/>
              </a:buBlip>
            </a:pPr>
            <a:endParaRPr lang="en-US" sz="500" kern="0" dirty="0">
              <a:solidFill>
                <a:prstClr val="black"/>
              </a:solidFill>
              <a:latin typeface="Verdana" pitchFamily="34" charset="0"/>
              <a:ea typeface="Verdana" pitchFamily="34" charset="0"/>
              <a:cs typeface="Verdana" pitchFamily="34" charset="0"/>
            </a:endParaRPr>
          </a:p>
          <a:p>
            <a:pPr marL="1428750" lvl="2" indent="-514350" algn="just" fontAlgn="base">
              <a:spcBef>
                <a:spcPct val="20000"/>
              </a:spcBef>
              <a:spcAft>
                <a:spcPct val="0"/>
              </a:spcAft>
              <a:buClr>
                <a:srgbClr val="FF0000"/>
              </a:buClr>
              <a:buBlip>
                <a:blip r:embed="rId2"/>
              </a:buBlip>
            </a:pPr>
            <a:r>
              <a:rPr lang="en-US" kern="0" dirty="0">
                <a:solidFill>
                  <a:prstClr val="black"/>
                </a:solidFill>
                <a:latin typeface="Verdana" pitchFamily="34" charset="0"/>
                <a:ea typeface="Verdana" pitchFamily="34" charset="0"/>
                <a:cs typeface="Verdana" pitchFamily="34" charset="0"/>
              </a:rPr>
              <a:t>applications: the cardiovascular field, for monitoring patients with cardiovascular problems (e.g.: patients with failing heart</a:t>
            </a:r>
            <a:r>
              <a:rPr lang="en-US" kern="0" dirty="0" smtClean="0">
                <a:solidFill>
                  <a:prstClr val="black"/>
                </a:solidFill>
                <a:latin typeface="Verdana" pitchFamily="34" charset="0"/>
                <a:ea typeface="Verdana" pitchFamily="34" charset="0"/>
                <a:cs typeface="Verdana" pitchFamily="34" charset="0"/>
              </a:rPr>
              <a:t>).                                            </a:t>
            </a:r>
            <a:endParaRPr lang="en-US" kern="0" dirty="0">
              <a:solidFill>
                <a:prstClr val="black"/>
              </a:solidFill>
              <a:latin typeface="Verdana" pitchFamily="34" charset="0"/>
              <a:ea typeface="Verdana" pitchFamily="34" charset="0"/>
              <a:cs typeface="Verdana" pitchFamily="34" charset="0"/>
            </a:endParaRPr>
          </a:p>
          <a:p>
            <a:pPr marL="971550" lvl="1" indent="-514350" algn="just" fontAlgn="base">
              <a:lnSpc>
                <a:spcPct val="150000"/>
              </a:lnSpc>
              <a:spcBef>
                <a:spcPct val="20000"/>
              </a:spcBef>
              <a:spcAft>
                <a:spcPct val="0"/>
              </a:spcAft>
              <a:buClr>
                <a:srgbClr val="FF0000"/>
              </a:buClr>
              <a:buFont typeface="Wingdings" pitchFamily="2" charset="2"/>
              <a:buChar char="§"/>
            </a:pPr>
            <a:endParaRPr lang="en-US" kern="0" dirty="0">
              <a:solidFill>
                <a:prstClr val="black"/>
              </a:solidFill>
              <a:latin typeface="Verdana" pitchFamily="34" charset="0"/>
              <a:ea typeface="Verdana" pitchFamily="34" charset="0"/>
              <a:cs typeface="Verdana" pitchFamily="34" charset="0"/>
            </a:endParaRPr>
          </a:p>
        </p:txBody>
      </p:sp>
      <p:pic>
        <p:nvPicPr>
          <p:cNvPr id="1026" name="Picture 2"/>
          <p:cNvPicPr>
            <a:picLocks noChangeAspect="1" noChangeArrowheads="1"/>
          </p:cNvPicPr>
          <p:nvPr/>
        </p:nvPicPr>
        <p:blipFill>
          <a:blip r:embed="rId3" cstate="print"/>
          <a:srcRect/>
          <a:stretch>
            <a:fillRect/>
          </a:stretch>
        </p:blipFill>
        <p:spPr bwMode="auto">
          <a:xfrm>
            <a:off x="2143125" y="3917404"/>
            <a:ext cx="4562475" cy="2247900"/>
          </a:xfrm>
          <a:prstGeom prst="rect">
            <a:avLst/>
          </a:prstGeom>
          <a:noFill/>
          <a:ln w="9525">
            <a:noFill/>
            <a:miter lim="800000"/>
            <a:headEnd/>
            <a:tailEnd/>
          </a:ln>
        </p:spPr>
      </p:pic>
    </p:spTree>
    <p:extLst>
      <p:ext uri="{BB962C8B-B14F-4D97-AF65-F5344CB8AC3E}">
        <p14:creationId xmlns="" xmlns:p14="http://schemas.microsoft.com/office/powerpoint/2010/main" val="29915728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6" descr="SA_biorobotics_logo_eng.tif"/>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6427113" y="146050"/>
            <a:ext cx="5467350" cy="2222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Immagine 3" descr="SensorART system.png"/>
          <p:cNvPicPr>
            <a:picLocks noChangeAspect="1" noChangeArrowheads="1"/>
          </p:cNvPicPr>
          <p:nvPr/>
        </p:nvPicPr>
        <p:blipFill>
          <a:blip r:embed="rId3" cstate="print"/>
          <a:srcRect/>
          <a:stretch>
            <a:fillRect/>
          </a:stretch>
        </p:blipFill>
        <p:spPr bwMode="auto">
          <a:xfrm>
            <a:off x="392405" y="1489478"/>
            <a:ext cx="8356059" cy="4819842"/>
          </a:xfrm>
          <a:prstGeom prst="rect">
            <a:avLst/>
          </a:prstGeom>
          <a:noFill/>
          <a:ln w="9525">
            <a:noFill/>
            <a:miter lim="800000"/>
            <a:headEnd/>
            <a:tailEnd/>
          </a:ln>
        </p:spPr>
      </p:pic>
      <p:sp>
        <p:nvSpPr>
          <p:cNvPr id="11" name="Titolo 1"/>
          <p:cNvSpPr>
            <a:spLocks noGrp="1"/>
          </p:cNvSpPr>
          <p:nvPr>
            <p:ph type="title" idx="4294967295"/>
          </p:nvPr>
        </p:nvSpPr>
        <p:spPr>
          <a:xfrm>
            <a:off x="-180528" y="764977"/>
            <a:ext cx="6768752" cy="791815"/>
          </a:xfrm>
          <a:prstGeom prst="rect">
            <a:avLst/>
          </a:prstGeom>
        </p:spPr>
        <p:txBody>
          <a:bodyPr>
            <a:normAutofit fontScale="90000"/>
          </a:bodyPr>
          <a:lstStyle/>
          <a:p>
            <a:pPr fontAlgn="auto">
              <a:spcBef>
                <a:spcPts val="0"/>
              </a:spcBef>
              <a:spcAft>
                <a:spcPts val="0"/>
              </a:spcAft>
              <a:defRPr/>
            </a:pPr>
            <a:r>
              <a:rPr lang="en-US" sz="2200" dirty="0" smtClean="0">
                <a:latin typeface="Verdana" pitchFamily="34" charset="0"/>
                <a:ea typeface="Verdana" pitchFamily="34" charset="0"/>
                <a:cs typeface="Verdana" pitchFamily="34" charset="0"/>
              </a:rPr>
              <a:t> A remote controlled </a:t>
            </a:r>
            <a:r>
              <a:rPr lang="en-US" sz="2200" b="1" dirty="0" smtClean="0">
                <a:latin typeface="Verdana" pitchFamily="34" charset="0"/>
                <a:ea typeface="Verdana" pitchFamily="34" charset="0"/>
                <a:cs typeface="Verdana" pitchFamily="34" charset="0"/>
              </a:rPr>
              <a:t>Sensor</a:t>
            </a:r>
            <a:r>
              <a:rPr lang="en-US" sz="2200" dirty="0" smtClean="0">
                <a:latin typeface="Verdana" pitchFamily="34" charset="0"/>
                <a:ea typeface="Verdana" pitchFamily="34" charset="0"/>
                <a:cs typeface="Verdana" pitchFamily="34" charset="0"/>
              </a:rPr>
              <a:t>ized </a:t>
            </a:r>
            <a:r>
              <a:rPr lang="en-US" sz="2200" b="1" dirty="0" smtClean="0">
                <a:latin typeface="Verdana" pitchFamily="34" charset="0"/>
                <a:ea typeface="Verdana" pitchFamily="34" charset="0"/>
                <a:cs typeface="Verdana" pitchFamily="34" charset="0"/>
              </a:rPr>
              <a:t>ART</a:t>
            </a:r>
            <a:r>
              <a:rPr lang="en-US" sz="2200" dirty="0" smtClean="0">
                <a:latin typeface="Verdana" pitchFamily="34" charset="0"/>
                <a:ea typeface="Verdana" pitchFamily="34" charset="0"/>
                <a:cs typeface="Verdana" pitchFamily="34" charset="0"/>
              </a:rPr>
              <a:t>ificial heart enabling patients empowerment and new therapy approaches</a:t>
            </a:r>
            <a:r>
              <a:rPr lang="en-US" sz="2000" dirty="0" smtClean="0">
                <a:latin typeface="Verdana" pitchFamily="34" charset="0"/>
                <a:ea typeface="Verdana" pitchFamily="34" charset="0"/>
                <a:cs typeface="Verdana" pitchFamily="34" charset="0"/>
              </a:rPr>
              <a:t/>
            </a:r>
            <a:br>
              <a:rPr lang="en-US" sz="2000" dirty="0" smtClean="0">
                <a:latin typeface="Verdana" pitchFamily="34" charset="0"/>
                <a:ea typeface="Verdana" pitchFamily="34" charset="0"/>
                <a:cs typeface="Verdana" pitchFamily="34" charset="0"/>
              </a:rPr>
            </a:br>
            <a:endParaRPr kumimoji="0" lang="en-GB" sz="3200" b="0" i="0" u="none" strike="noStrike" kern="0" cap="none" spc="0" normalizeH="0" baseline="0" noProof="0" dirty="0" smtClean="0">
              <a:ln>
                <a:noFill/>
              </a:ln>
              <a:solidFill>
                <a:sysClr val="windowText" lastClr="000000"/>
              </a:solidFill>
              <a:effectLst/>
              <a:uLnTx/>
              <a:uFillTx/>
              <a:latin typeface="Verdana" pitchFamily="34" charset="0"/>
              <a:ea typeface="Verdana" pitchFamily="34" charset="0"/>
              <a:cs typeface="Verdana" pitchFamily="34" charset="0"/>
            </a:endParaRPr>
          </a:p>
        </p:txBody>
      </p:sp>
    </p:spTree>
    <p:extLst>
      <p:ext uri="{BB962C8B-B14F-4D97-AF65-F5344CB8AC3E}">
        <p14:creationId xmlns="" xmlns:p14="http://schemas.microsoft.com/office/powerpoint/2010/main" val="288655476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396552" y="688452"/>
            <a:ext cx="9649072" cy="3388620"/>
          </a:xfrm>
          <a:prstGeom prst="rect">
            <a:avLst/>
          </a:prstGeom>
        </p:spPr>
        <p:txBody>
          <a:bodyPr wrap="square">
            <a:spAutoFit/>
          </a:bodyPr>
          <a:lstStyle/>
          <a:p>
            <a:pPr marL="971550" lvl="1" indent="-514350">
              <a:spcBef>
                <a:spcPct val="20000"/>
              </a:spcBef>
            </a:pPr>
            <a:r>
              <a:rPr lang="en-US" sz="3600" kern="0" dirty="0" smtClean="0">
                <a:solidFill>
                  <a:prstClr val="black"/>
                </a:solidFill>
                <a:latin typeface="Verdana" pitchFamily="34" charset="0"/>
                <a:ea typeface="Verdana" pitchFamily="34" charset="0"/>
                <a:cs typeface="Verdana" pitchFamily="34" charset="0"/>
              </a:rPr>
              <a:t>Current activity</a:t>
            </a:r>
          </a:p>
          <a:p>
            <a:pPr marL="514350" lvl="0" indent="-514350">
              <a:spcBef>
                <a:spcPct val="20000"/>
              </a:spcBef>
            </a:pPr>
            <a:endParaRPr lang="en-US" sz="1100" kern="0" dirty="0" smtClean="0">
              <a:solidFill>
                <a:prstClr val="black"/>
              </a:solidFill>
              <a:latin typeface="Verdana" pitchFamily="34" charset="0"/>
              <a:ea typeface="Verdana" pitchFamily="34" charset="0"/>
              <a:cs typeface="Verdana" pitchFamily="34" charset="0"/>
            </a:endParaRPr>
          </a:p>
          <a:p>
            <a:pPr marL="971550" lvl="1" indent="-514350">
              <a:spcBef>
                <a:spcPct val="20000"/>
              </a:spcBef>
              <a:buClr>
                <a:srgbClr val="FF0000"/>
              </a:buClr>
              <a:buBlip>
                <a:blip r:embed="rId3"/>
              </a:buBlip>
            </a:pPr>
            <a:r>
              <a:rPr lang="it-IT" sz="2400" i="1" dirty="0" smtClean="0">
                <a:latin typeface="Verdena"/>
              </a:rPr>
              <a:t>Auto-Regulation Unit  (ARU): a portable device for controlling LVADs and…</a:t>
            </a:r>
          </a:p>
          <a:p>
            <a:pPr marL="971550" lvl="1" indent="-514350">
              <a:lnSpc>
                <a:spcPct val="150000"/>
              </a:lnSpc>
              <a:spcBef>
                <a:spcPct val="20000"/>
              </a:spcBef>
              <a:buClr>
                <a:srgbClr val="FF0000"/>
              </a:buClr>
              <a:buFont typeface="Wingdings" pitchFamily="2" charset="2"/>
              <a:buChar char="Ø"/>
            </a:pPr>
            <a:endParaRPr lang="it-IT" sz="2400" i="1" dirty="0" smtClean="0">
              <a:latin typeface="Verdena"/>
            </a:endParaRPr>
          </a:p>
          <a:p>
            <a:pPr marL="971550" lvl="1" indent="-514350">
              <a:lnSpc>
                <a:spcPct val="150000"/>
              </a:lnSpc>
              <a:spcBef>
                <a:spcPct val="20000"/>
              </a:spcBef>
              <a:buClr>
                <a:srgbClr val="FF0000"/>
              </a:buClr>
              <a:buFont typeface="Wingdings" pitchFamily="2" charset="2"/>
              <a:buChar char="Ø"/>
            </a:pPr>
            <a:endParaRPr lang="it-IT" sz="2400" i="1" dirty="0" smtClean="0">
              <a:latin typeface="Verdena"/>
            </a:endParaRPr>
          </a:p>
          <a:p>
            <a:pPr marL="971550" lvl="1" indent="-514350" algn="just">
              <a:lnSpc>
                <a:spcPct val="150000"/>
              </a:lnSpc>
              <a:spcBef>
                <a:spcPct val="20000"/>
              </a:spcBef>
              <a:buClr>
                <a:srgbClr val="FF0000"/>
              </a:buClr>
              <a:buFont typeface="Wingdings" pitchFamily="2" charset="2"/>
              <a:buChar char="§"/>
            </a:pPr>
            <a:endParaRPr lang="en-US" kern="0" dirty="0" smtClean="0">
              <a:solidFill>
                <a:prstClr val="black"/>
              </a:solidFill>
              <a:latin typeface="Verdana" pitchFamily="34" charset="0"/>
              <a:ea typeface="Verdana" pitchFamily="34" charset="0"/>
              <a:cs typeface="Verdana" pitchFamily="34" charset="0"/>
            </a:endParaRPr>
          </a:p>
        </p:txBody>
      </p:sp>
      <p:sp>
        <p:nvSpPr>
          <p:cNvPr id="10" name="Freccia a destra 9"/>
          <p:cNvSpPr/>
          <p:nvPr/>
        </p:nvSpPr>
        <p:spPr>
          <a:xfrm>
            <a:off x="2627784" y="2840535"/>
            <a:ext cx="593563" cy="352098"/>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CasellaDiTesto 12"/>
          <p:cNvSpPr txBox="1"/>
          <p:nvPr/>
        </p:nvSpPr>
        <p:spPr>
          <a:xfrm>
            <a:off x="2483768" y="2867863"/>
            <a:ext cx="762000" cy="276999"/>
          </a:xfrm>
          <a:prstGeom prst="rect">
            <a:avLst/>
          </a:prstGeom>
          <a:noFill/>
        </p:spPr>
        <p:txBody>
          <a:bodyPr wrap="square" rtlCol="0">
            <a:spAutoFit/>
          </a:bodyPr>
          <a:lstStyle/>
          <a:p>
            <a:pPr algn="ctr"/>
            <a:r>
              <a:rPr lang="en-GB" sz="1200" b="1" dirty="0" smtClean="0">
                <a:latin typeface="Verdena"/>
              </a:rPr>
              <a:t>task1</a:t>
            </a:r>
            <a:endParaRPr lang="en-GB" sz="1200" b="1" dirty="0">
              <a:latin typeface="Verdena"/>
            </a:endParaRPr>
          </a:p>
        </p:txBody>
      </p:sp>
      <p:sp>
        <p:nvSpPr>
          <p:cNvPr id="14" name="CasellaDiTesto 13"/>
          <p:cNvSpPr txBox="1"/>
          <p:nvPr/>
        </p:nvSpPr>
        <p:spPr>
          <a:xfrm>
            <a:off x="3194700" y="3402435"/>
            <a:ext cx="1377300" cy="461665"/>
          </a:xfrm>
          <a:prstGeom prst="rect">
            <a:avLst/>
          </a:prstGeom>
          <a:noFill/>
        </p:spPr>
        <p:txBody>
          <a:bodyPr wrap="none" rtlCol="0">
            <a:spAutoFit/>
          </a:bodyPr>
          <a:lstStyle/>
          <a:p>
            <a:pPr algn="ctr"/>
            <a:r>
              <a:rPr lang="en-GB" sz="1200" dirty="0">
                <a:latin typeface="Verdena"/>
              </a:rPr>
              <a:t>data </a:t>
            </a:r>
            <a:r>
              <a:rPr lang="en-GB" sz="1200" dirty="0" smtClean="0">
                <a:latin typeface="Verdena"/>
              </a:rPr>
              <a:t>acquisition </a:t>
            </a:r>
          </a:p>
          <a:p>
            <a:pPr algn="ctr"/>
            <a:r>
              <a:rPr lang="en-GB" sz="1200" dirty="0" smtClean="0">
                <a:latin typeface="Verdena"/>
              </a:rPr>
              <a:t>and management</a:t>
            </a:r>
            <a:endParaRPr lang="en-GB" sz="1200" dirty="0">
              <a:latin typeface="Verdena"/>
            </a:endParaRPr>
          </a:p>
        </p:txBody>
      </p:sp>
      <p:sp>
        <p:nvSpPr>
          <p:cNvPr id="17" name="Rettangolo 16"/>
          <p:cNvSpPr/>
          <p:nvPr/>
        </p:nvSpPr>
        <p:spPr>
          <a:xfrm>
            <a:off x="2628710" y="3996241"/>
            <a:ext cx="2591362" cy="461665"/>
          </a:xfrm>
          <a:prstGeom prst="rect">
            <a:avLst/>
          </a:prstGeom>
        </p:spPr>
        <p:txBody>
          <a:bodyPr wrap="square">
            <a:spAutoFit/>
          </a:bodyPr>
          <a:lstStyle/>
          <a:p>
            <a:pPr algn="ctr"/>
            <a:r>
              <a:rPr lang="en-US" sz="1200" dirty="0" smtClean="0">
                <a:latin typeface="Verdena"/>
              </a:rPr>
              <a:t>data transmission to </a:t>
            </a:r>
          </a:p>
          <a:p>
            <a:pPr algn="ctr"/>
            <a:r>
              <a:rPr lang="en-US" sz="1200" dirty="0" smtClean="0">
                <a:latin typeface="Verdena"/>
              </a:rPr>
              <a:t>Patient interface</a:t>
            </a:r>
          </a:p>
        </p:txBody>
      </p:sp>
      <p:sp>
        <p:nvSpPr>
          <p:cNvPr id="20" name="CasellaDiTesto 19"/>
          <p:cNvSpPr txBox="1"/>
          <p:nvPr/>
        </p:nvSpPr>
        <p:spPr>
          <a:xfrm>
            <a:off x="2722295" y="2701838"/>
            <a:ext cx="2065729" cy="646331"/>
          </a:xfrm>
          <a:prstGeom prst="rect">
            <a:avLst/>
          </a:prstGeom>
          <a:noFill/>
        </p:spPr>
        <p:txBody>
          <a:bodyPr wrap="square" rtlCol="0">
            <a:spAutoFit/>
          </a:bodyPr>
          <a:lstStyle/>
          <a:p>
            <a:pPr algn="ctr"/>
            <a:r>
              <a:rPr lang="en-US" sz="1200" dirty="0">
                <a:latin typeface="Verdena"/>
              </a:rPr>
              <a:t>VAD setting </a:t>
            </a:r>
            <a:endParaRPr lang="en-US" sz="1200" dirty="0" smtClean="0">
              <a:latin typeface="Verdena"/>
            </a:endParaRPr>
          </a:p>
          <a:p>
            <a:pPr algn="ctr"/>
            <a:r>
              <a:rPr lang="en-US" sz="1200" dirty="0" smtClean="0">
                <a:latin typeface="Verdena"/>
              </a:rPr>
              <a:t>and</a:t>
            </a:r>
          </a:p>
          <a:p>
            <a:pPr algn="ctr"/>
            <a:r>
              <a:rPr lang="en-US" sz="1200" dirty="0" smtClean="0">
                <a:latin typeface="Verdena"/>
              </a:rPr>
              <a:t>monitoring</a:t>
            </a:r>
            <a:endParaRPr lang="en-GB" sz="1200" dirty="0"/>
          </a:p>
        </p:txBody>
      </p:sp>
      <p:pic>
        <p:nvPicPr>
          <p:cNvPr id="1027"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79512" y="2628089"/>
            <a:ext cx="2393062" cy="295058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4" name="Rettangolo 23"/>
          <p:cNvSpPr/>
          <p:nvPr/>
        </p:nvSpPr>
        <p:spPr>
          <a:xfrm rot="1830415">
            <a:off x="571047" y="4634423"/>
            <a:ext cx="431402" cy="279797"/>
          </a:xfrm>
          <a:prstGeom prst="rect">
            <a:avLst/>
          </a:prstGeom>
        </p:spPr>
        <p:txBody>
          <a:bodyPr wrap="none">
            <a:spAutoFit/>
          </a:bodyPr>
          <a:lstStyle/>
          <a:p>
            <a:r>
              <a:rPr lang="en-GB" sz="1400" b="1" dirty="0">
                <a:latin typeface="Verdena"/>
              </a:rPr>
              <a:t>ARU</a:t>
            </a:r>
          </a:p>
        </p:txBody>
      </p:sp>
      <p:sp>
        <p:nvSpPr>
          <p:cNvPr id="21" name="Freccia a destra 20"/>
          <p:cNvSpPr/>
          <p:nvPr/>
        </p:nvSpPr>
        <p:spPr>
          <a:xfrm>
            <a:off x="2627784" y="3428119"/>
            <a:ext cx="593563" cy="352098"/>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Freccia a destra 21"/>
          <p:cNvSpPr/>
          <p:nvPr/>
        </p:nvSpPr>
        <p:spPr>
          <a:xfrm>
            <a:off x="2610285" y="3996241"/>
            <a:ext cx="593563" cy="352098"/>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Freccia a destra 22"/>
          <p:cNvSpPr/>
          <p:nvPr/>
        </p:nvSpPr>
        <p:spPr>
          <a:xfrm>
            <a:off x="2610285" y="4572305"/>
            <a:ext cx="593563" cy="352098"/>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CasellaDiTesto 18"/>
          <p:cNvSpPr txBox="1"/>
          <p:nvPr/>
        </p:nvSpPr>
        <p:spPr>
          <a:xfrm>
            <a:off x="2501981" y="3468435"/>
            <a:ext cx="762000" cy="276999"/>
          </a:xfrm>
          <a:prstGeom prst="rect">
            <a:avLst/>
          </a:prstGeom>
          <a:noFill/>
        </p:spPr>
        <p:txBody>
          <a:bodyPr wrap="square" rtlCol="0">
            <a:spAutoFit/>
          </a:bodyPr>
          <a:lstStyle/>
          <a:p>
            <a:pPr algn="ctr"/>
            <a:r>
              <a:rPr lang="en-GB" sz="1200" b="1" dirty="0" smtClean="0">
                <a:latin typeface="Verdena"/>
              </a:rPr>
              <a:t>task2</a:t>
            </a:r>
            <a:endParaRPr lang="en-GB" sz="1200" b="1" dirty="0">
              <a:latin typeface="Verdena"/>
            </a:endParaRPr>
          </a:p>
        </p:txBody>
      </p:sp>
      <p:sp>
        <p:nvSpPr>
          <p:cNvPr id="16" name="CasellaDiTesto 15"/>
          <p:cNvSpPr txBox="1"/>
          <p:nvPr/>
        </p:nvSpPr>
        <p:spPr>
          <a:xfrm>
            <a:off x="2483768" y="4031782"/>
            <a:ext cx="762000" cy="276999"/>
          </a:xfrm>
          <a:prstGeom prst="rect">
            <a:avLst/>
          </a:prstGeom>
          <a:noFill/>
        </p:spPr>
        <p:txBody>
          <a:bodyPr wrap="square" rtlCol="0">
            <a:spAutoFit/>
          </a:bodyPr>
          <a:lstStyle/>
          <a:p>
            <a:pPr algn="ctr"/>
            <a:r>
              <a:rPr lang="en-GB" sz="1200" b="1" dirty="0" smtClean="0">
                <a:latin typeface="Verdena"/>
              </a:rPr>
              <a:t>task3</a:t>
            </a:r>
            <a:endParaRPr lang="en-GB" sz="1200" b="1" dirty="0">
              <a:latin typeface="Verdena"/>
            </a:endParaRPr>
          </a:p>
        </p:txBody>
      </p:sp>
      <p:sp>
        <p:nvSpPr>
          <p:cNvPr id="25" name="Rettangolo 24"/>
          <p:cNvSpPr/>
          <p:nvPr/>
        </p:nvSpPr>
        <p:spPr>
          <a:xfrm>
            <a:off x="2627784" y="4542688"/>
            <a:ext cx="2591362" cy="461665"/>
          </a:xfrm>
          <a:prstGeom prst="rect">
            <a:avLst/>
          </a:prstGeom>
        </p:spPr>
        <p:txBody>
          <a:bodyPr wrap="square">
            <a:spAutoFit/>
          </a:bodyPr>
          <a:lstStyle/>
          <a:p>
            <a:pPr algn="ctr"/>
            <a:r>
              <a:rPr lang="en-US" sz="1200" dirty="0" smtClean="0">
                <a:latin typeface="Verdena"/>
              </a:rPr>
              <a:t>Power management</a:t>
            </a:r>
          </a:p>
          <a:p>
            <a:pPr algn="ctr"/>
            <a:r>
              <a:rPr lang="en-US" sz="1200" dirty="0" smtClean="0">
                <a:latin typeface="Verdena"/>
              </a:rPr>
              <a:t>/alarms generator</a:t>
            </a:r>
          </a:p>
        </p:txBody>
      </p:sp>
      <p:sp>
        <p:nvSpPr>
          <p:cNvPr id="26" name="CasellaDiTesto 25"/>
          <p:cNvSpPr txBox="1"/>
          <p:nvPr/>
        </p:nvSpPr>
        <p:spPr>
          <a:xfrm>
            <a:off x="2483768" y="4607930"/>
            <a:ext cx="762000" cy="276999"/>
          </a:xfrm>
          <a:prstGeom prst="rect">
            <a:avLst/>
          </a:prstGeom>
          <a:noFill/>
        </p:spPr>
        <p:txBody>
          <a:bodyPr wrap="square" rtlCol="0">
            <a:spAutoFit/>
          </a:bodyPr>
          <a:lstStyle/>
          <a:p>
            <a:pPr algn="ctr"/>
            <a:r>
              <a:rPr lang="en-GB" sz="1200" b="1" dirty="0" smtClean="0">
                <a:latin typeface="Verdena"/>
              </a:rPr>
              <a:t>task4</a:t>
            </a:r>
            <a:endParaRPr lang="en-GB" sz="1200" b="1" dirty="0">
              <a:latin typeface="Verdena"/>
            </a:endParaRPr>
          </a:p>
        </p:txBody>
      </p:sp>
      <p:sp>
        <p:nvSpPr>
          <p:cNvPr id="27" name="Freccia a destra 26"/>
          <p:cNvSpPr/>
          <p:nvPr/>
        </p:nvSpPr>
        <p:spPr>
          <a:xfrm>
            <a:off x="2610285" y="5084303"/>
            <a:ext cx="593563" cy="352098"/>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 name="CasellaDiTesto 27"/>
          <p:cNvSpPr txBox="1"/>
          <p:nvPr/>
        </p:nvSpPr>
        <p:spPr>
          <a:xfrm>
            <a:off x="2526066" y="5121852"/>
            <a:ext cx="762000" cy="276999"/>
          </a:xfrm>
          <a:prstGeom prst="rect">
            <a:avLst/>
          </a:prstGeom>
          <a:noFill/>
        </p:spPr>
        <p:txBody>
          <a:bodyPr wrap="square" rtlCol="0">
            <a:spAutoFit/>
          </a:bodyPr>
          <a:lstStyle/>
          <a:p>
            <a:pPr algn="ctr"/>
            <a:r>
              <a:rPr lang="en-GB" sz="1200" b="1" dirty="0" smtClean="0">
                <a:latin typeface="Verdena"/>
              </a:rPr>
              <a:t>task5</a:t>
            </a:r>
            <a:endParaRPr lang="en-GB" sz="1200" b="1" dirty="0">
              <a:latin typeface="Verdena"/>
            </a:endParaRPr>
          </a:p>
        </p:txBody>
      </p:sp>
      <p:sp>
        <p:nvSpPr>
          <p:cNvPr id="2" name="Rettangolo 1"/>
          <p:cNvSpPr/>
          <p:nvPr/>
        </p:nvSpPr>
        <p:spPr>
          <a:xfrm>
            <a:off x="1691680" y="5013176"/>
            <a:ext cx="4572000" cy="646331"/>
          </a:xfrm>
          <a:prstGeom prst="rect">
            <a:avLst/>
          </a:prstGeom>
        </p:spPr>
        <p:txBody>
          <a:bodyPr>
            <a:spAutoFit/>
          </a:bodyPr>
          <a:lstStyle/>
          <a:p>
            <a:pPr algn="ctr"/>
            <a:r>
              <a:rPr lang="en-US" sz="1200" dirty="0" smtClean="0">
                <a:latin typeface="Verdena"/>
              </a:rPr>
              <a:t>Plug-in </a:t>
            </a:r>
            <a:r>
              <a:rPr lang="en-US" sz="1200" dirty="0">
                <a:latin typeface="Verdena"/>
              </a:rPr>
              <a:t>for a custom </a:t>
            </a:r>
          </a:p>
          <a:p>
            <a:pPr algn="ctr"/>
            <a:r>
              <a:rPr lang="en-US" sz="1200" dirty="0">
                <a:latin typeface="Verdena"/>
              </a:rPr>
              <a:t>User Control </a:t>
            </a:r>
            <a:r>
              <a:rPr lang="en-US" sz="1200" dirty="0" smtClean="0">
                <a:latin typeface="Verdena"/>
              </a:rPr>
              <a:t>Interface </a:t>
            </a:r>
          </a:p>
          <a:p>
            <a:pPr algn="ctr"/>
            <a:r>
              <a:rPr lang="en-US" sz="1200" dirty="0" smtClean="0">
                <a:latin typeface="Verdena"/>
              </a:rPr>
              <a:t>(UCI) </a:t>
            </a:r>
            <a:endParaRPr lang="en-GB" sz="1200" dirty="0">
              <a:latin typeface="Verdena"/>
            </a:endParaRPr>
          </a:p>
        </p:txBody>
      </p:sp>
      <p:grpSp>
        <p:nvGrpSpPr>
          <p:cNvPr id="29" name="Gruppo 28"/>
          <p:cNvGrpSpPr/>
          <p:nvPr/>
        </p:nvGrpSpPr>
        <p:grpSpPr>
          <a:xfrm>
            <a:off x="4860764" y="2276872"/>
            <a:ext cx="3959708" cy="2844980"/>
            <a:chOff x="4768545" y="3366372"/>
            <a:chExt cx="4031716" cy="3212209"/>
          </a:xfrm>
        </p:grpSpPr>
        <p:pic>
          <p:nvPicPr>
            <p:cNvPr id="30" name="Picture 4"/>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4768545" y="3366372"/>
              <a:ext cx="2828343" cy="1317275"/>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31" name="Picture 3"/>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5209128" y="3945739"/>
              <a:ext cx="2545765" cy="1780840"/>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32" name="Picture 5"/>
            <p:cNvPicPr>
              <a:picLocks noChangeAspect="1" noChangeArrowheads="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5111805" y="4581051"/>
              <a:ext cx="2643088" cy="1547777"/>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33" name="Picture 2"/>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6233816" y="3509511"/>
              <a:ext cx="2271724" cy="1705714"/>
            </a:xfrm>
            <a:prstGeom prst="rect">
              <a:avLst/>
            </a:prstGeom>
            <a:solidFill>
              <a:schemeClr val="accent2"/>
            </a:solidFill>
            <a:ln w="9525">
              <a:solidFill>
                <a:schemeClr val="tx1"/>
              </a:solidFill>
              <a:miter lim="800000"/>
              <a:headEnd/>
              <a:tailEnd/>
            </a:ln>
          </p:spPr>
        </p:pic>
        <p:pic>
          <p:nvPicPr>
            <p:cNvPr id="34" name="Immagine 33" descr="foto 2.JPG"/>
            <p:cNvPicPr>
              <a:picLocks noChangeAspect="1"/>
            </p:cNvPicPr>
            <p:nvPr/>
          </p:nvPicPr>
          <p:blipFill>
            <a:blip r:embed="rId9" cstate="print">
              <a:extLst>
                <a:ext uri="{28A0092B-C50C-407E-A947-70E740481C1C}">
                  <a14:useLocalDpi xmlns="" xmlns:a14="http://schemas.microsoft.com/office/drawing/2010/main" val="0"/>
                </a:ext>
              </a:extLst>
            </a:blip>
            <a:srcRect l="32689" t="71223" r="52896" b="7291"/>
            <a:stretch>
              <a:fillRect/>
            </a:stretch>
          </p:blipFill>
          <p:spPr bwMode="auto">
            <a:xfrm>
              <a:off x="6709524" y="4836158"/>
              <a:ext cx="2090737" cy="17424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3" name="Rettangolo 2"/>
          <p:cNvSpPr/>
          <p:nvPr/>
        </p:nvSpPr>
        <p:spPr>
          <a:xfrm>
            <a:off x="5175372" y="5218635"/>
            <a:ext cx="3416320" cy="369332"/>
          </a:xfrm>
          <a:prstGeom prst="rect">
            <a:avLst/>
          </a:prstGeom>
        </p:spPr>
        <p:txBody>
          <a:bodyPr wrap="none">
            <a:spAutoFit/>
          </a:bodyPr>
          <a:lstStyle/>
          <a:p>
            <a:pPr algn="ctr"/>
            <a:r>
              <a:rPr lang="it-IT" dirty="0" smtClean="0">
                <a:solidFill>
                  <a:srgbClr val="FF0000"/>
                </a:solidFill>
                <a:latin typeface="Verdena"/>
              </a:rPr>
              <a:t>hardware evaluation and debug</a:t>
            </a:r>
            <a:endParaRPr lang="en-GB" dirty="0">
              <a:solidFill>
                <a:srgbClr val="FF0000"/>
              </a:solidFill>
            </a:endParaRPr>
          </a:p>
        </p:txBody>
      </p:sp>
      <p:sp>
        <p:nvSpPr>
          <p:cNvPr id="4" name="Rettangolo 3"/>
          <p:cNvSpPr/>
          <p:nvPr/>
        </p:nvSpPr>
        <p:spPr>
          <a:xfrm>
            <a:off x="5816541" y="5578675"/>
            <a:ext cx="2287870" cy="369332"/>
          </a:xfrm>
          <a:prstGeom prst="rect">
            <a:avLst/>
          </a:prstGeom>
        </p:spPr>
        <p:txBody>
          <a:bodyPr wrap="none">
            <a:spAutoFit/>
          </a:bodyPr>
          <a:lstStyle/>
          <a:p>
            <a:r>
              <a:rPr lang="it-IT" dirty="0" smtClean="0">
                <a:latin typeface="Verdena"/>
              </a:rPr>
              <a:t>(FPGA architecture) </a:t>
            </a:r>
            <a:endParaRPr lang="en-GB" dirty="0"/>
          </a:p>
        </p:txBody>
      </p:sp>
    </p:spTree>
    <p:extLst>
      <p:ext uri="{BB962C8B-B14F-4D97-AF65-F5344CB8AC3E}">
        <p14:creationId xmlns="" xmlns:p14="http://schemas.microsoft.com/office/powerpoint/2010/main" val="22176431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0" y="1196752"/>
            <a:ext cx="9144000" cy="3019288"/>
          </a:xfrm>
          <a:prstGeom prst="rect">
            <a:avLst/>
          </a:prstGeom>
        </p:spPr>
        <p:txBody>
          <a:bodyPr wrap="square">
            <a:spAutoFit/>
          </a:bodyPr>
          <a:lstStyle/>
          <a:p>
            <a:pPr marL="971550" lvl="1" indent="-514350">
              <a:spcBef>
                <a:spcPct val="20000"/>
              </a:spcBef>
            </a:pPr>
            <a:r>
              <a:rPr lang="en-US" sz="3600" kern="0" dirty="0" smtClean="0">
                <a:solidFill>
                  <a:prstClr val="black"/>
                </a:solidFill>
                <a:latin typeface="Verdana" pitchFamily="34" charset="0"/>
                <a:ea typeface="Verdana" pitchFamily="34" charset="0"/>
                <a:cs typeface="Verdana" pitchFamily="34" charset="0"/>
              </a:rPr>
              <a:t> </a:t>
            </a:r>
          </a:p>
          <a:p>
            <a:pPr marL="514350" lvl="0" indent="-514350">
              <a:spcBef>
                <a:spcPct val="20000"/>
              </a:spcBef>
            </a:pPr>
            <a:endParaRPr lang="en-US" sz="1100" kern="0" dirty="0" smtClean="0">
              <a:solidFill>
                <a:prstClr val="black"/>
              </a:solidFill>
              <a:latin typeface="Verdana" pitchFamily="34" charset="0"/>
              <a:ea typeface="Verdana" pitchFamily="34" charset="0"/>
              <a:cs typeface="Verdana" pitchFamily="34" charset="0"/>
            </a:endParaRPr>
          </a:p>
          <a:p>
            <a:pPr marL="971550" lvl="1" indent="-514350">
              <a:spcBef>
                <a:spcPct val="20000"/>
              </a:spcBef>
              <a:buClr>
                <a:srgbClr val="FF0000"/>
              </a:buClr>
              <a:buFont typeface="Wingdings" pitchFamily="2" charset="2"/>
              <a:buChar char="Ø"/>
            </a:pPr>
            <a:endParaRPr lang="it-IT" sz="2400" i="1" dirty="0" smtClean="0">
              <a:latin typeface="Verdena"/>
            </a:endParaRPr>
          </a:p>
          <a:p>
            <a:pPr marL="971550" lvl="1" indent="-514350">
              <a:lnSpc>
                <a:spcPct val="150000"/>
              </a:lnSpc>
              <a:spcBef>
                <a:spcPct val="20000"/>
              </a:spcBef>
              <a:buClr>
                <a:srgbClr val="FF0000"/>
              </a:buClr>
              <a:buFont typeface="Wingdings" pitchFamily="2" charset="2"/>
              <a:buChar char="Ø"/>
            </a:pPr>
            <a:endParaRPr lang="it-IT" sz="2400" i="1" dirty="0" smtClean="0">
              <a:latin typeface="Verdena"/>
            </a:endParaRPr>
          </a:p>
          <a:p>
            <a:pPr marL="971550" lvl="1" indent="-514350">
              <a:lnSpc>
                <a:spcPct val="150000"/>
              </a:lnSpc>
              <a:spcBef>
                <a:spcPct val="20000"/>
              </a:spcBef>
              <a:buClr>
                <a:srgbClr val="FF0000"/>
              </a:buClr>
              <a:buFont typeface="Wingdings" pitchFamily="2" charset="2"/>
              <a:buChar char="Ø"/>
            </a:pPr>
            <a:endParaRPr lang="it-IT" sz="2400" i="1" dirty="0" smtClean="0">
              <a:latin typeface="Verdena"/>
            </a:endParaRPr>
          </a:p>
          <a:p>
            <a:pPr marL="971550" lvl="1" indent="-514350" algn="just">
              <a:lnSpc>
                <a:spcPct val="150000"/>
              </a:lnSpc>
              <a:spcBef>
                <a:spcPct val="20000"/>
              </a:spcBef>
              <a:buClr>
                <a:srgbClr val="FF0000"/>
              </a:buClr>
              <a:buFont typeface="Wingdings" pitchFamily="2" charset="2"/>
              <a:buChar char="§"/>
            </a:pPr>
            <a:endParaRPr lang="en-US" kern="0" dirty="0" smtClean="0">
              <a:solidFill>
                <a:prstClr val="black"/>
              </a:solidFill>
              <a:latin typeface="Verdana" pitchFamily="34" charset="0"/>
              <a:ea typeface="Verdana" pitchFamily="34" charset="0"/>
              <a:cs typeface="Verdana" pitchFamily="34" charset="0"/>
            </a:endParaRPr>
          </a:p>
        </p:txBody>
      </p:sp>
      <p:sp>
        <p:nvSpPr>
          <p:cNvPr id="12" name="Titolo 1"/>
          <p:cNvSpPr>
            <a:spLocks noGrp="1"/>
          </p:cNvSpPr>
          <p:nvPr>
            <p:ph type="title" idx="4294967295"/>
          </p:nvPr>
        </p:nvSpPr>
        <p:spPr>
          <a:xfrm>
            <a:off x="230832" y="845840"/>
            <a:ext cx="8229600" cy="1143000"/>
          </a:xfrm>
        </p:spPr>
        <p:txBody>
          <a:bodyPr>
            <a:normAutofit/>
          </a:bodyPr>
          <a:lstStyle/>
          <a:p>
            <a:pPr algn="l">
              <a:buBlip>
                <a:blip r:embed="rId3"/>
              </a:buBlip>
            </a:pPr>
            <a:r>
              <a:rPr lang="en-US" sz="2400" dirty="0">
                <a:solidFill>
                  <a:srgbClr val="000000"/>
                </a:solidFill>
                <a:latin typeface="Verdana" pitchFamily="34" charset="0"/>
                <a:ea typeface="Verdana" pitchFamily="34" charset="0"/>
                <a:cs typeface="Verdana" pitchFamily="34" charset="0"/>
              </a:rPr>
              <a:t> </a:t>
            </a:r>
            <a:r>
              <a:rPr lang="en-US" sz="2800" dirty="0" smtClean="0">
                <a:solidFill>
                  <a:srgbClr val="000000"/>
                </a:solidFill>
                <a:latin typeface="Verdana" pitchFamily="34" charset="0"/>
                <a:ea typeface="Verdana" pitchFamily="34" charset="0"/>
                <a:cs typeface="Verdana" pitchFamily="34" charset="0"/>
              </a:rPr>
              <a:t>The core of a sensorized platform</a:t>
            </a:r>
            <a:endParaRPr lang="en-GB" sz="2400" dirty="0">
              <a:solidFill>
                <a:prstClr val="black"/>
              </a:solidFill>
              <a:latin typeface="Verdana" pitchFamily="34" charset="0"/>
              <a:ea typeface="Verdana" pitchFamily="34" charset="0"/>
              <a:cs typeface="Verdana" pitchFamily="34" charset="0"/>
            </a:endParaRPr>
          </a:p>
        </p:txBody>
      </p:sp>
      <p:grpSp>
        <p:nvGrpSpPr>
          <p:cNvPr id="2" name="Gruppo 1"/>
          <p:cNvGrpSpPr/>
          <p:nvPr/>
        </p:nvGrpSpPr>
        <p:grpSpPr>
          <a:xfrm>
            <a:off x="539552" y="1772816"/>
            <a:ext cx="7704856" cy="4536504"/>
            <a:chOff x="762000" y="1566282"/>
            <a:chExt cx="7315200" cy="4671030"/>
          </a:xfrm>
        </p:grpSpPr>
        <p:sp>
          <p:nvSpPr>
            <p:cNvPr id="15" name="Freccia a destra 14"/>
            <p:cNvSpPr/>
            <p:nvPr/>
          </p:nvSpPr>
          <p:spPr>
            <a:xfrm rot="3026066">
              <a:off x="5377555" y="4195745"/>
              <a:ext cx="799970" cy="352098"/>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Freccia a destra 17"/>
            <p:cNvSpPr/>
            <p:nvPr/>
          </p:nvSpPr>
          <p:spPr>
            <a:xfrm rot="8978011">
              <a:off x="5870045" y="2788723"/>
              <a:ext cx="801538" cy="352098"/>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Rettangolo 23"/>
            <p:cNvSpPr/>
            <p:nvPr/>
          </p:nvSpPr>
          <p:spPr>
            <a:xfrm>
              <a:off x="3886200" y="1741512"/>
              <a:ext cx="1752600" cy="369332"/>
            </a:xfrm>
            <a:prstGeom prst="rect">
              <a:avLst/>
            </a:prstGeom>
          </p:spPr>
          <p:txBody>
            <a:bodyPr wrap="square">
              <a:spAutoFit/>
            </a:bodyPr>
            <a:lstStyle/>
            <a:p>
              <a:pPr algn="ctr"/>
              <a:r>
                <a:rPr lang="en-GB" b="1" dirty="0" smtClean="0">
                  <a:latin typeface="Verdena"/>
                </a:rPr>
                <a:t>Portable ARU</a:t>
              </a:r>
              <a:endParaRPr lang="en-GB" b="1" dirty="0">
                <a:latin typeface="Verdena"/>
              </a:endParaRPr>
            </a:p>
          </p:txBody>
        </p:sp>
        <p:pic>
          <p:nvPicPr>
            <p:cNvPr id="36" name="Immagine 9" descr="foto 2.JPG"/>
            <p:cNvPicPr>
              <a:picLocks noChangeAspect="1"/>
            </p:cNvPicPr>
            <p:nvPr/>
          </p:nvPicPr>
          <p:blipFill>
            <a:blip r:embed="rId4" cstate="print">
              <a:extLst>
                <a:ext uri="{28A0092B-C50C-407E-A947-70E740481C1C}">
                  <a14:useLocalDpi xmlns="" xmlns:a14="http://schemas.microsoft.com/office/drawing/2010/main" val="0"/>
                </a:ext>
              </a:extLst>
            </a:blip>
            <a:srcRect l="32689" t="71223" r="52896" b="7291"/>
            <a:stretch>
              <a:fillRect/>
            </a:stretch>
          </p:blipFill>
          <p:spPr bwMode="auto">
            <a:xfrm>
              <a:off x="3733800" y="2198712"/>
              <a:ext cx="2090737" cy="1742423"/>
            </a:xfrm>
            <a:prstGeom prst="rect">
              <a:avLst/>
            </a:prstGeom>
            <a:noFill/>
            <a:ln>
              <a:solidFill>
                <a:schemeClr val="tx1"/>
              </a:solidFill>
            </a:ln>
            <a:extLst>
              <a:ext uri="{909E8E84-426E-40DD-AFC4-6F175D3DCCD1}">
                <a14:hiddenFill xmlns="" xmlns:a14="http://schemas.microsoft.com/office/drawing/2010/main">
                  <a:solidFill>
                    <a:srgbClr val="FFFFFF"/>
                  </a:solidFill>
                </a14:hiddenFill>
              </a:ext>
            </a:extLst>
          </p:spPr>
        </p:pic>
        <p:sp>
          <p:nvSpPr>
            <p:cNvPr id="11" name="Rettangolo 4"/>
            <p:cNvSpPr>
              <a:spLocks noChangeArrowheads="1"/>
            </p:cNvSpPr>
            <p:nvPr/>
          </p:nvSpPr>
          <p:spPr bwMode="auto">
            <a:xfrm>
              <a:off x="1066800" y="1566282"/>
              <a:ext cx="1479288" cy="784830"/>
            </a:xfrm>
            <a:prstGeom prst="rect">
              <a:avLst/>
            </a:prstGeom>
            <a:noFill/>
            <a:ln w="9525">
              <a:noFill/>
              <a:miter lim="800000"/>
              <a:headEnd/>
              <a:tailEnd/>
            </a:ln>
          </p:spPr>
          <p:txBody>
            <a:bodyPr wrap="square">
              <a:spAutoFit/>
            </a:bodyPr>
            <a:lstStyle/>
            <a:p>
              <a:pPr algn="ctr"/>
              <a:r>
                <a:rPr lang="en-GB" b="1" i="1" dirty="0" smtClean="0">
                  <a:solidFill>
                    <a:srgbClr val="FF0000"/>
                  </a:solidFill>
                  <a:latin typeface="Verdana" pitchFamily="34" charset="0"/>
                </a:rPr>
                <a:t>In-vitro</a:t>
              </a:r>
              <a:r>
                <a:rPr lang="en-GB" b="1" dirty="0" smtClean="0">
                  <a:solidFill>
                    <a:srgbClr val="FF0000"/>
                  </a:solidFill>
                  <a:latin typeface="Verdana" pitchFamily="34" charset="0"/>
                </a:rPr>
                <a:t> </a:t>
              </a:r>
            </a:p>
            <a:p>
              <a:pPr algn="ctr"/>
              <a:r>
                <a:rPr lang="en-GB" b="1" dirty="0" smtClean="0">
                  <a:solidFill>
                    <a:srgbClr val="FF0000"/>
                  </a:solidFill>
                  <a:latin typeface="Verdana" pitchFamily="34" charset="0"/>
                </a:rPr>
                <a:t>platform</a:t>
              </a:r>
              <a:endParaRPr lang="en-GB" b="1" dirty="0">
                <a:solidFill>
                  <a:srgbClr val="FF0000"/>
                </a:solidFill>
                <a:latin typeface="Verdana" pitchFamily="34" charset="0"/>
              </a:endParaRPr>
            </a:p>
            <a:p>
              <a:pPr algn="ctr"/>
              <a:r>
                <a:rPr lang="en-GB" sz="900" dirty="0" smtClean="0">
                  <a:latin typeface="Verdana" pitchFamily="34" charset="0"/>
                </a:rPr>
                <a:t> </a:t>
              </a:r>
              <a:endParaRPr lang="en-GB" sz="1100" dirty="0">
                <a:latin typeface="Verdana" pitchFamily="34" charset="0"/>
              </a:endParaRPr>
            </a:p>
          </p:txBody>
        </p:sp>
        <p:sp>
          <p:nvSpPr>
            <p:cNvPr id="17" name="Rettangolo 4"/>
            <p:cNvSpPr>
              <a:spLocks noChangeArrowheads="1"/>
            </p:cNvSpPr>
            <p:nvPr/>
          </p:nvSpPr>
          <p:spPr bwMode="auto">
            <a:xfrm>
              <a:off x="6582881" y="1695874"/>
              <a:ext cx="1494319" cy="784830"/>
            </a:xfrm>
            <a:prstGeom prst="rect">
              <a:avLst/>
            </a:prstGeom>
            <a:noFill/>
            <a:ln w="9525">
              <a:noFill/>
              <a:miter lim="800000"/>
              <a:headEnd/>
              <a:tailEnd/>
            </a:ln>
          </p:spPr>
          <p:txBody>
            <a:bodyPr wrap="none">
              <a:spAutoFit/>
            </a:bodyPr>
            <a:lstStyle/>
            <a:p>
              <a:pPr algn="ctr"/>
              <a:r>
                <a:rPr lang="en-GB" b="1" dirty="0" smtClean="0">
                  <a:solidFill>
                    <a:srgbClr val="00B0F0"/>
                  </a:solidFill>
                  <a:latin typeface="Verdana" pitchFamily="34" charset="0"/>
                </a:rPr>
                <a:t>Wearable </a:t>
              </a:r>
            </a:p>
            <a:p>
              <a:pPr algn="ctr"/>
              <a:r>
                <a:rPr lang="en-GB" b="1" dirty="0" smtClean="0">
                  <a:solidFill>
                    <a:srgbClr val="00B0F0"/>
                  </a:solidFill>
                  <a:latin typeface="Verdana" pitchFamily="34" charset="0"/>
                </a:rPr>
                <a:t>platform</a:t>
              </a:r>
              <a:endParaRPr lang="en-GB" b="1" dirty="0">
                <a:solidFill>
                  <a:srgbClr val="00B0F0"/>
                </a:solidFill>
                <a:latin typeface="Verdana" pitchFamily="34" charset="0"/>
              </a:endParaRPr>
            </a:p>
            <a:p>
              <a:pPr algn="ctr"/>
              <a:r>
                <a:rPr lang="en-GB" sz="900" dirty="0" smtClean="0">
                  <a:latin typeface="Verdana" pitchFamily="34" charset="0"/>
                </a:rPr>
                <a:t> </a:t>
              </a:r>
              <a:endParaRPr lang="en-GB" sz="1100" dirty="0">
                <a:latin typeface="Verdana" pitchFamily="34" charset="0"/>
              </a:endParaRPr>
            </a:p>
          </p:txBody>
        </p:sp>
        <p:sp>
          <p:nvSpPr>
            <p:cNvPr id="20" name="CasellaDiTesto 19"/>
            <p:cNvSpPr txBox="1"/>
            <p:nvPr/>
          </p:nvSpPr>
          <p:spPr>
            <a:xfrm>
              <a:off x="5486400" y="5715580"/>
              <a:ext cx="1980029" cy="369332"/>
            </a:xfrm>
            <a:prstGeom prst="rect">
              <a:avLst/>
            </a:prstGeom>
            <a:noFill/>
          </p:spPr>
          <p:txBody>
            <a:bodyPr wrap="none" rtlCol="0">
              <a:spAutoFit/>
            </a:bodyPr>
            <a:lstStyle/>
            <a:p>
              <a:r>
                <a:rPr lang="en-US" b="1" dirty="0" smtClean="0">
                  <a:solidFill>
                    <a:srgbClr val="00B050"/>
                  </a:solidFill>
                  <a:latin typeface="Verdena"/>
                </a:rPr>
                <a:t>Patient Interface</a:t>
              </a:r>
              <a:endParaRPr lang="en-US" b="1" dirty="0">
                <a:solidFill>
                  <a:srgbClr val="00B050"/>
                </a:solidFill>
                <a:latin typeface="Verdena"/>
              </a:endParaRPr>
            </a:p>
          </p:txBody>
        </p:sp>
        <p:sp>
          <p:nvSpPr>
            <p:cNvPr id="21" name="Freccia bidirezionale orizzontale 20"/>
            <p:cNvSpPr/>
            <p:nvPr/>
          </p:nvSpPr>
          <p:spPr>
            <a:xfrm rot="1165564">
              <a:off x="2767860" y="2859465"/>
              <a:ext cx="914400" cy="304800"/>
            </a:xfrm>
            <a:prstGeom prst="lef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Immagine 32" descr="Tablet.jpg"/>
            <p:cNvPicPr>
              <a:picLocks noChangeAspect="1"/>
            </p:cNvPicPr>
            <p:nvPr/>
          </p:nvPicPr>
          <p:blipFill>
            <a:blip r:embed="rId5" cstate="print"/>
            <a:srcRect t="3352"/>
            <a:stretch>
              <a:fillRect/>
            </a:stretch>
          </p:blipFill>
          <p:spPr bwMode="auto">
            <a:xfrm>
              <a:off x="5699788" y="4737124"/>
              <a:ext cx="1439862" cy="1042988"/>
            </a:xfrm>
            <a:prstGeom prst="rect">
              <a:avLst/>
            </a:prstGeom>
            <a:noFill/>
            <a:ln w="9525">
              <a:solidFill>
                <a:srgbClr val="00B050"/>
              </a:solidFill>
              <a:miter lim="800000"/>
              <a:headEnd/>
              <a:tailEnd/>
            </a:ln>
          </p:spPr>
        </p:pic>
        <p:pic>
          <p:nvPicPr>
            <p:cNvPr id="23" name="Picture 2"/>
            <p:cNvPicPr>
              <a:picLocks noChangeAspect="1" noChangeArrowheads="1"/>
            </p:cNvPicPr>
            <p:nvPr/>
          </p:nvPicPr>
          <p:blipFill>
            <a:blip r:embed="rId6" cstate="print"/>
            <a:srcRect/>
            <a:stretch>
              <a:fillRect/>
            </a:stretch>
          </p:blipFill>
          <p:spPr bwMode="auto">
            <a:xfrm>
              <a:off x="6705600" y="2305474"/>
              <a:ext cx="1227904" cy="1447800"/>
            </a:xfrm>
            <a:prstGeom prst="rect">
              <a:avLst/>
            </a:prstGeom>
            <a:noFill/>
            <a:ln w="9525">
              <a:solidFill>
                <a:srgbClr val="00B0F0"/>
              </a:solidFill>
              <a:miter lim="800000"/>
              <a:headEnd/>
              <a:tailEnd/>
            </a:ln>
          </p:spPr>
        </p:pic>
        <p:pic>
          <p:nvPicPr>
            <p:cNvPr id="26" name="Immagine 25" descr="piattaforma_v5.tif"/>
            <p:cNvPicPr/>
            <p:nvPr/>
          </p:nvPicPr>
          <p:blipFill>
            <a:blip r:embed="rId7" cstate="print"/>
            <a:stretch>
              <a:fillRect/>
            </a:stretch>
          </p:blipFill>
          <p:spPr>
            <a:xfrm>
              <a:off x="762000" y="2198712"/>
              <a:ext cx="1981200" cy="1219200"/>
            </a:xfrm>
            <a:prstGeom prst="rect">
              <a:avLst/>
            </a:prstGeom>
            <a:ln>
              <a:solidFill>
                <a:srgbClr val="FF0000"/>
              </a:solidFill>
            </a:ln>
          </p:spPr>
        </p:pic>
        <p:pic>
          <p:nvPicPr>
            <p:cNvPr id="27" name="Immagine 26" descr="UCI_1.jpeg"/>
            <p:cNvPicPr>
              <a:picLocks noChangeAspect="1"/>
            </p:cNvPicPr>
            <p:nvPr/>
          </p:nvPicPr>
          <p:blipFill>
            <a:blip r:embed="rId8" cstate="print"/>
            <a:stretch>
              <a:fillRect/>
            </a:stretch>
          </p:blipFill>
          <p:spPr>
            <a:xfrm>
              <a:off x="1905000" y="4637112"/>
              <a:ext cx="1752600" cy="1314450"/>
            </a:xfrm>
            <a:prstGeom prst="rect">
              <a:avLst/>
            </a:prstGeom>
            <a:ln>
              <a:solidFill>
                <a:srgbClr val="FFFF00"/>
              </a:solidFill>
            </a:ln>
            <a:effectLst>
              <a:outerShdw blurRad="292100" dist="139700" dir="2700000" algn="tl" rotWithShape="0">
                <a:srgbClr val="333333">
                  <a:alpha val="65000"/>
                </a:srgbClr>
              </a:outerShdw>
            </a:effectLst>
          </p:spPr>
        </p:pic>
        <p:sp>
          <p:nvSpPr>
            <p:cNvPr id="28" name="CasellaDiTesto 27"/>
            <p:cNvSpPr txBox="1"/>
            <p:nvPr/>
          </p:nvSpPr>
          <p:spPr>
            <a:xfrm rot="19871321">
              <a:off x="5983773" y="2786299"/>
              <a:ext cx="670312" cy="307777"/>
            </a:xfrm>
            <a:prstGeom prst="rect">
              <a:avLst/>
            </a:prstGeom>
            <a:noFill/>
          </p:spPr>
          <p:txBody>
            <a:bodyPr wrap="none" rtlCol="0">
              <a:spAutoFit/>
            </a:bodyPr>
            <a:lstStyle/>
            <a:p>
              <a:r>
                <a:rPr lang="en-US" sz="1400" dirty="0" smtClean="0">
                  <a:latin typeface="Verdena"/>
                </a:rPr>
                <a:t>UART</a:t>
              </a:r>
              <a:endParaRPr lang="en-US" dirty="0">
                <a:latin typeface="Verdena"/>
              </a:endParaRPr>
            </a:p>
          </p:txBody>
        </p:sp>
        <p:sp>
          <p:nvSpPr>
            <p:cNvPr id="29" name="CasellaDiTesto 28"/>
            <p:cNvSpPr txBox="1"/>
            <p:nvPr/>
          </p:nvSpPr>
          <p:spPr>
            <a:xfrm rot="3020561">
              <a:off x="5265059" y="4255159"/>
              <a:ext cx="1131136" cy="292212"/>
            </a:xfrm>
            <a:prstGeom prst="rect">
              <a:avLst/>
            </a:prstGeom>
            <a:noFill/>
          </p:spPr>
          <p:txBody>
            <a:bodyPr wrap="square" rtlCol="0">
              <a:spAutoFit/>
            </a:bodyPr>
            <a:lstStyle/>
            <a:p>
              <a:r>
                <a:rPr lang="en-US" sz="1400" dirty="0" smtClean="0">
                  <a:latin typeface="Verdena"/>
                </a:rPr>
                <a:t>Bluetooth</a:t>
              </a:r>
              <a:endParaRPr lang="en-US" dirty="0">
                <a:latin typeface="Verdena"/>
              </a:endParaRPr>
            </a:p>
          </p:txBody>
        </p:sp>
        <p:sp>
          <p:nvSpPr>
            <p:cNvPr id="30" name="Freccia bidirezionale orizzontale 29"/>
            <p:cNvSpPr/>
            <p:nvPr/>
          </p:nvSpPr>
          <p:spPr>
            <a:xfrm rot="18762502">
              <a:off x="3622490" y="4238238"/>
              <a:ext cx="914400" cy="304800"/>
            </a:xfrm>
            <a:prstGeom prst="leftRightArrow">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asellaDiTesto 30"/>
            <p:cNvSpPr txBox="1"/>
            <p:nvPr/>
          </p:nvSpPr>
          <p:spPr>
            <a:xfrm rot="1241019">
              <a:off x="2855454" y="2858586"/>
              <a:ext cx="732893" cy="307777"/>
            </a:xfrm>
            <a:prstGeom prst="rect">
              <a:avLst/>
            </a:prstGeom>
            <a:noFill/>
          </p:spPr>
          <p:txBody>
            <a:bodyPr wrap="none" rtlCol="0">
              <a:spAutoFit/>
            </a:bodyPr>
            <a:lstStyle/>
            <a:p>
              <a:r>
                <a:rPr lang="en-US" sz="1400" dirty="0" smtClean="0">
                  <a:latin typeface="Verdena"/>
                </a:rPr>
                <a:t>RS232</a:t>
              </a:r>
              <a:endParaRPr lang="en-US" dirty="0">
                <a:latin typeface="Verdena"/>
              </a:endParaRPr>
            </a:p>
          </p:txBody>
        </p:sp>
        <p:sp>
          <p:nvSpPr>
            <p:cNvPr id="33" name="CasellaDiTesto 32"/>
            <p:cNvSpPr txBox="1"/>
            <p:nvPr/>
          </p:nvSpPr>
          <p:spPr>
            <a:xfrm>
              <a:off x="2510673" y="5898758"/>
              <a:ext cx="537327" cy="338554"/>
            </a:xfrm>
            <a:prstGeom prst="rect">
              <a:avLst/>
            </a:prstGeom>
            <a:noFill/>
            <a:ln>
              <a:noFill/>
            </a:ln>
          </p:spPr>
          <p:txBody>
            <a:bodyPr wrap="none" rtlCol="0">
              <a:spAutoFit/>
            </a:bodyPr>
            <a:lstStyle/>
            <a:p>
              <a:r>
                <a:rPr lang="en-US" sz="1600" b="1" dirty="0" smtClean="0">
                  <a:solidFill>
                    <a:srgbClr val="FFFF00"/>
                  </a:solidFill>
                  <a:latin typeface="Verdena"/>
                </a:rPr>
                <a:t>UCI</a:t>
              </a:r>
              <a:endParaRPr lang="en-US" sz="2000" b="1" dirty="0">
                <a:solidFill>
                  <a:srgbClr val="FFFF00"/>
                </a:solidFill>
                <a:latin typeface="Verdena"/>
              </a:endParaRPr>
            </a:p>
          </p:txBody>
        </p:sp>
        <p:sp>
          <p:nvSpPr>
            <p:cNvPr id="34" name="CasellaDiTesto 33"/>
            <p:cNvSpPr txBox="1"/>
            <p:nvPr/>
          </p:nvSpPr>
          <p:spPr>
            <a:xfrm rot="18521834">
              <a:off x="3554794" y="4234802"/>
              <a:ext cx="1010213" cy="307777"/>
            </a:xfrm>
            <a:prstGeom prst="rect">
              <a:avLst/>
            </a:prstGeom>
            <a:noFill/>
          </p:spPr>
          <p:txBody>
            <a:bodyPr wrap="none" rtlCol="0">
              <a:spAutoFit/>
            </a:bodyPr>
            <a:lstStyle/>
            <a:p>
              <a:r>
                <a:rPr lang="en-US" sz="1400" dirty="0" smtClean="0">
                  <a:latin typeface="Verdena"/>
                </a:rPr>
                <a:t>Connector</a:t>
              </a:r>
              <a:endParaRPr lang="en-US" dirty="0">
                <a:latin typeface="Verdena"/>
              </a:endParaRPr>
            </a:p>
          </p:txBody>
        </p:sp>
      </p:grpSp>
      <p:sp>
        <p:nvSpPr>
          <p:cNvPr id="25" name="Rettangolo 24"/>
          <p:cNvSpPr/>
          <p:nvPr/>
        </p:nvSpPr>
        <p:spPr>
          <a:xfrm>
            <a:off x="207360" y="476672"/>
            <a:ext cx="1268296" cy="707886"/>
          </a:xfrm>
          <a:prstGeom prst="rect">
            <a:avLst/>
          </a:prstGeom>
        </p:spPr>
        <p:txBody>
          <a:bodyPr wrap="none">
            <a:spAutoFit/>
          </a:bodyPr>
          <a:lstStyle/>
          <a:p>
            <a:pPr fontAlgn="base">
              <a:spcBef>
                <a:spcPct val="0"/>
              </a:spcBef>
              <a:spcAft>
                <a:spcPct val="0"/>
              </a:spcAft>
            </a:pPr>
            <a:r>
              <a:rPr lang="en-US" sz="4000" kern="0" dirty="0" smtClean="0">
                <a:solidFill>
                  <a:srgbClr val="000000"/>
                </a:solidFill>
                <a:latin typeface="Verdana"/>
              </a:rPr>
              <a:t>ARU</a:t>
            </a:r>
            <a:endParaRPr lang="it-IT" sz="2800" dirty="0">
              <a:solidFill>
                <a:prstClr val="black"/>
              </a:solidFill>
            </a:endParaRPr>
          </a:p>
        </p:txBody>
      </p:sp>
    </p:spTree>
    <p:extLst>
      <p:ext uri="{BB962C8B-B14F-4D97-AF65-F5344CB8AC3E}">
        <p14:creationId xmlns="" xmlns:p14="http://schemas.microsoft.com/office/powerpoint/2010/main" val="16675452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olo 1"/>
          <p:cNvSpPr>
            <a:spLocks noGrp="1"/>
          </p:cNvSpPr>
          <p:nvPr>
            <p:ph type="title" idx="4294967295"/>
          </p:nvPr>
        </p:nvSpPr>
        <p:spPr>
          <a:xfrm>
            <a:off x="0" y="-100013"/>
            <a:ext cx="8229600" cy="1143001"/>
          </a:xfrm>
        </p:spPr>
        <p:txBody>
          <a:bodyPr/>
          <a:lstStyle/>
          <a:p>
            <a:r>
              <a:rPr lang="en-GB" sz="4000" dirty="0" smtClean="0">
                <a:latin typeface="Verdana" pitchFamily="34" charset="0"/>
                <a:ea typeface="Verdana" pitchFamily="34" charset="0"/>
                <a:cs typeface="Verdana" pitchFamily="34" charset="0"/>
              </a:rPr>
              <a:t>The ARU hardware</a:t>
            </a:r>
            <a:endParaRPr lang="en-GB" sz="4000" dirty="0">
              <a:latin typeface="Verdana" pitchFamily="34" charset="0"/>
              <a:ea typeface="Verdana" pitchFamily="34" charset="0"/>
              <a:cs typeface="Verdana" pitchFamily="34" charset="0"/>
            </a:endParaRPr>
          </a:p>
        </p:txBody>
      </p:sp>
      <p:grpSp>
        <p:nvGrpSpPr>
          <p:cNvPr id="5" name="Gruppo 4"/>
          <p:cNvGrpSpPr/>
          <p:nvPr/>
        </p:nvGrpSpPr>
        <p:grpSpPr>
          <a:xfrm>
            <a:off x="4860764" y="1916832"/>
            <a:ext cx="4031716" cy="3212209"/>
            <a:chOff x="4768545" y="3366372"/>
            <a:chExt cx="4031716" cy="3212209"/>
          </a:xfrm>
        </p:grpSpPr>
        <p:pic>
          <p:nvPicPr>
            <p:cNvPr id="6" name="Picture 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768545" y="3366372"/>
              <a:ext cx="2828343" cy="1317275"/>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7"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209128" y="3945739"/>
              <a:ext cx="2545765" cy="1780840"/>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8" name="Picture 5"/>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111805" y="4581051"/>
              <a:ext cx="2643088" cy="1547777"/>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9" name="Picture 2"/>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6233816" y="3509511"/>
              <a:ext cx="2271724" cy="1705714"/>
            </a:xfrm>
            <a:prstGeom prst="rect">
              <a:avLst/>
            </a:prstGeom>
            <a:solidFill>
              <a:schemeClr val="accent2"/>
            </a:solidFill>
            <a:ln w="9525">
              <a:solidFill>
                <a:schemeClr val="tx1"/>
              </a:solidFill>
              <a:miter lim="800000"/>
              <a:headEnd/>
              <a:tailEnd/>
            </a:ln>
          </p:spPr>
        </p:pic>
        <p:pic>
          <p:nvPicPr>
            <p:cNvPr id="10" name="Immagine 9" descr="foto 2.JPG"/>
            <p:cNvPicPr>
              <a:picLocks noChangeAspect="1"/>
            </p:cNvPicPr>
            <p:nvPr/>
          </p:nvPicPr>
          <p:blipFill>
            <a:blip r:embed="rId7" cstate="print">
              <a:extLst>
                <a:ext uri="{28A0092B-C50C-407E-A947-70E740481C1C}">
                  <a14:useLocalDpi xmlns="" xmlns:a14="http://schemas.microsoft.com/office/drawing/2010/main" val="0"/>
                </a:ext>
              </a:extLst>
            </a:blip>
            <a:srcRect l="32689" t="71223" r="52896" b="7291"/>
            <a:stretch>
              <a:fillRect/>
            </a:stretch>
          </p:blipFill>
          <p:spPr bwMode="auto">
            <a:xfrm>
              <a:off x="6709524" y="4836158"/>
              <a:ext cx="2090737" cy="17424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4" name="Rettangolo 3"/>
          <p:cNvSpPr/>
          <p:nvPr/>
        </p:nvSpPr>
        <p:spPr>
          <a:xfrm>
            <a:off x="215292" y="1510333"/>
            <a:ext cx="4428716" cy="1846659"/>
          </a:xfrm>
          <a:prstGeom prst="rect">
            <a:avLst/>
          </a:prstGeom>
        </p:spPr>
        <p:txBody>
          <a:bodyPr wrap="square">
            <a:spAutoFit/>
          </a:bodyPr>
          <a:lstStyle/>
          <a:p>
            <a:pPr algn="just">
              <a:spcBef>
                <a:spcPct val="20000"/>
              </a:spcBef>
              <a:buClr>
                <a:srgbClr val="FF0000"/>
              </a:buClr>
              <a:defRPr/>
            </a:pPr>
            <a:r>
              <a:rPr lang="it-IT" sz="1600" kern="0" dirty="0">
                <a:solidFill>
                  <a:prstClr val="black"/>
                </a:solidFill>
                <a:latin typeface="Verdena"/>
                <a:ea typeface="Verdana" pitchFamily="34" charset="0"/>
                <a:cs typeface="Verdana" pitchFamily="34" charset="0"/>
              </a:rPr>
              <a:t>M</a:t>
            </a:r>
            <a:r>
              <a:rPr lang="it-IT" sz="1600" kern="0" dirty="0" smtClean="0">
                <a:solidFill>
                  <a:prstClr val="black"/>
                </a:solidFill>
                <a:latin typeface="Verdena"/>
                <a:ea typeface="Verdana" pitchFamily="34" charset="0"/>
                <a:cs typeface="Verdana" pitchFamily="34" charset="0"/>
              </a:rPr>
              <a:t>ain characteristics:</a:t>
            </a:r>
            <a:endParaRPr lang="it-IT" sz="1600" kern="0" dirty="0">
              <a:solidFill>
                <a:prstClr val="black"/>
              </a:solidFill>
              <a:latin typeface="Verdena"/>
              <a:ea typeface="Verdana" pitchFamily="34" charset="0"/>
              <a:cs typeface="Verdana" pitchFamily="34" charset="0"/>
            </a:endParaRPr>
          </a:p>
          <a:p>
            <a:pPr marL="342900" indent="-342900" algn="just">
              <a:spcBef>
                <a:spcPct val="20000"/>
              </a:spcBef>
              <a:buClr>
                <a:srgbClr val="FF0000"/>
              </a:buClr>
              <a:buSzPct val="65000"/>
              <a:buFont typeface="Wingdings" pitchFamily="2" charset="2"/>
              <a:buChar char="§"/>
              <a:defRPr/>
            </a:pPr>
            <a:r>
              <a:rPr lang="en-US" sz="1400" kern="0" dirty="0">
                <a:solidFill>
                  <a:prstClr val="black"/>
                </a:solidFill>
                <a:latin typeface="Verdana" pitchFamily="34" charset="0"/>
                <a:ea typeface="Verdana" pitchFamily="34" charset="0"/>
                <a:cs typeface="Verdana" pitchFamily="34" charset="0"/>
              </a:rPr>
              <a:t>Embedded and portable unit;</a:t>
            </a:r>
          </a:p>
          <a:p>
            <a:pPr marL="342900" indent="-342900" algn="just">
              <a:spcBef>
                <a:spcPct val="20000"/>
              </a:spcBef>
              <a:buClr>
                <a:srgbClr val="FF0000"/>
              </a:buClr>
              <a:buSzPct val="65000"/>
              <a:buFont typeface="Wingdings" pitchFamily="2" charset="2"/>
              <a:buChar char="§"/>
              <a:defRPr/>
            </a:pPr>
            <a:r>
              <a:rPr lang="en-US" sz="1400" kern="0" dirty="0">
                <a:solidFill>
                  <a:prstClr val="black"/>
                </a:solidFill>
                <a:latin typeface="Verdana" pitchFamily="34" charset="0"/>
                <a:ea typeface="Verdana" pitchFamily="34" charset="0"/>
                <a:cs typeface="Verdana" pitchFamily="34" charset="0"/>
              </a:rPr>
              <a:t>FPGA based board;</a:t>
            </a:r>
          </a:p>
          <a:p>
            <a:pPr marL="342900" indent="-342900" algn="just">
              <a:spcBef>
                <a:spcPct val="20000"/>
              </a:spcBef>
              <a:buClr>
                <a:srgbClr val="FF0000"/>
              </a:buClr>
              <a:buSzPct val="65000"/>
              <a:buFont typeface="Wingdings" pitchFamily="2" charset="2"/>
              <a:buChar char="§"/>
              <a:defRPr/>
            </a:pPr>
            <a:r>
              <a:rPr lang="en-US" sz="1400" kern="0" dirty="0">
                <a:solidFill>
                  <a:prstClr val="black"/>
                </a:solidFill>
                <a:latin typeface="Verdana" pitchFamily="34" charset="0"/>
                <a:ea typeface="Verdana" pitchFamily="34" charset="0"/>
                <a:cs typeface="Verdana" pitchFamily="34" charset="0"/>
              </a:rPr>
              <a:t>plug-in for a custom User Control Interface (UCI) for   the local control of the VADs;</a:t>
            </a:r>
          </a:p>
          <a:p>
            <a:pPr marL="342900" indent="-342900" algn="just">
              <a:spcBef>
                <a:spcPct val="20000"/>
              </a:spcBef>
              <a:buClr>
                <a:srgbClr val="FF0000"/>
              </a:buClr>
              <a:buSzPct val="65000"/>
              <a:buFont typeface="Wingdings" pitchFamily="2" charset="2"/>
              <a:buChar char="§"/>
              <a:defRPr/>
            </a:pPr>
            <a:r>
              <a:rPr lang="en-US" sz="1400" kern="0" dirty="0">
                <a:solidFill>
                  <a:prstClr val="black"/>
                </a:solidFill>
                <a:latin typeface="Verdana" pitchFamily="34" charset="0"/>
                <a:ea typeface="Verdana" pitchFamily="34" charset="0"/>
                <a:cs typeface="Verdana" pitchFamily="34" charset="0"/>
              </a:rPr>
              <a:t>bluetooth link towards the PMA;</a:t>
            </a:r>
          </a:p>
          <a:p>
            <a:pPr marL="342900" indent="-342900" algn="just">
              <a:spcBef>
                <a:spcPct val="20000"/>
              </a:spcBef>
              <a:buClr>
                <a:srgbClr val="FF0000"/>
              </a:buClr>
              <a:buSzPct val="65000"/>
              <a:buFont typeface="Wingdings" pitchFamily="2" charset="2"/>
              <a:buChar char="§"/>
              <a:defRPr/>
            </a:pPr>
            <a:r>
              <a:rPr lang="en-US" sz="1400" kern="0" dirty="0">
                <a:solidFill>
                  <a:prstClr val="black"/>
                </a:solidFill>
                <a:latin typeface="Verdana" pitchFamily="34" charset="0"/>
                <a:ea typeface="Verdana" pitchFamily="34" charset="0"/>
                <a:cs typeface="Verdana" pitchFamily="34" charset="0"/>
              </a:rPr>
              <a:t>RF Link towards the implantable platform. </a:t>
            </a:r>
          </a:p>
        </p:txBody>
      </p:sp>
      <p:sp>
        <p:nvSpPr>
          <p:cNvPr id="11" name="Rettangolo 10"/>
          <p:cNvSpPr/>
          <p:nvPr/>
        </p:nvSpPr>
        <p:spPr>
          <a:xfrm>
            <a:off x="4644008" y="5261138"/>
            <a:ext cx="4885910" cy="400110"/>
          </a:xfrm>
          <a:prstGeom prst="rect">
            <a:avLst/>
          </a:prstGeom>
        </p:spPr>
        <p:txBody>
          <a:bodyPr wrap="square">
            <a:spAutoFit/>
          </a:bodyPr>
          <a:lstStyle/>
          <a:p>
            <a:pPr algn="ctr"/>
            <a:r>
              <a:rPr lang="it-IT" sz="2000" dirty="0" smtClean="0">
                <a:solidFill>
                  <a:srgbClr val="FF0000"/>
                </a:solidFill>
                <a:latin typeface="Verdena"/>
              </a:rPr>
              <a:t>hardware evaluation and debug</a:t>
            </a:r>
            <a:endParaRPr lang="en-GB" sz="2000" dirty="0">
              <a:solidFill>
                <a:srgbClr val="FF0000"/>
              </a:solidFill>
            </a:endParaRPr>
          </a:p>
        </p:txBody>
      </p:sp>
      <p:sp>
        <p:nvSpPr>
          <p:cNvPr id="13" name="Rettangolo 12"/>
          <p:cNvSpPr/>
          <p:nvPr/>
        </p:nvSpPr>
        <p:spPr>
          <a:xfrm>
            <a:off x="179512" y="3501008"/>
            <a:ext cx="4572000" cy="2708434"/>
          </a:xfrm>
          <a:prstGeom prst="rect">
            <a:avLst/>
          </a:prstGeom>
        </p:spPr>
        <p:txBody>
          <a:bodyPr>
            <a:spAutoFit/>
          </a:bodyPr>
          <a:lstStyle/>
          <a:p>
            <a:pPr algn="just">
              <a:spcBef>
                <a:spcPct val="20000"/>
              </a:spcBef>
              <a:buClr>
                <a:srgbClr val="FF0000"/>
              </a:buClr>
              <a:defRPr/>
            </a:pPr>
            <a:r>
              <a:rPr lang="it-IT" sz="1600" kern="0" dirty="0" smtClean="0">
                <a:solidFill>
                  <a:prstClr val="black"/>
                </a:solidFill>
                <a:latin typeface="Verdena"/>
                <a:ea typeface="Verdana" pitchFamily="34" charset="0"/>
                <a:cs typeface="Verdana" pitchFamily="34" charset="0"/>
              </a:rPr>
              <a:t>Main </a:t>
            </a:r>
            <a:r>
              <a:rPr lang="it-IT" sz="1600" kern="0" dirty="0">
                <a:solidFill>
                  <a:prstClr val="black"/>
                </a:solidFill>
                <a:latin typeface="Verdena"/>
                <a:ea typeface="Verdana" pitchFamily="34" charset="0"/>
                <a:cs typeface="Verdana" pitchFamily="34" charset="0"/>
              </a:rPr>
              <a:t>functionalities</a:t>
            </a:r>
          </a:p>
          <a:p>
            <a:pPr marL="342900" indent="-342900" algn="just">
              <a:spcBef>
                <a:spcPct val="20000"/>
              </a:spcBef>
              <a:buClr>
                <a:srgbClr val="FF0000"/>
              </a:buClr>
              <a:buSzPct val="65000"/>
              <a:buFont typeface="Wingdings" pitchFamily="2" charset="2"/>
              <a:buChar char="§"/>
              <a:tabLst>
                <a:tab pos="457200" algn="l"/>
              </a:tabLst>
              <a:defRPr/>
            </a:pPr>
            <a:r>
              <a:rPr lang="en-US" sz="1400" kern="0" dirty="0">
                <a:solidFill>
                  <a:prstClr val="black"/>
                </a:solidFill>
                <a:latin typeface="Verdana" pitchFamily="34" charset="0"/>
                <a:ea typeface="Verdana" pitchFamily="34" charset="0"/>
                <a:cs typeface="Verdana" pitchFamily="34" charset="0"/>
              </a:rPr>
              <a:t>Proportional-Integrative (PI) control of the pump speed;</a:t>
            </a:r>
            <a:endParaRPr lang="it-IT" sz="1400" kern="0" dirty="0">
              <a:solidFill>
                <a:prstClr val="black"/>
              </a:solidFill>
              <a:latin typeface="Verdana" pitchFamily="34" charset="0"/>
              <a:ea typeface="Verdana" pitchFamily="34" charset="0"/>
              <a:cs typeface="Verdana" pitchFamily="34" charset="0"/>
            </a:endParaRPr>
          </a:p>
          <a:p>
            <a:pPr marL="342900" indent="-342900" algn="just">
              <a:spcBef>
                <a:spcPct val="20000"/>
              </a:spcBef>
              <a:buClr>
                <a:srgbClr val="FF0000"/>
              </a:buClr>
              <a:buSzPct val="65000"/>
              <a:buFont typeface="Wingdings" pitchFamily="2" charset="2"/>
              <a:buChar char="§"/>
              <a:tabLst>
                <a:tab pos="457200" algn="l"/>
              </a:tabLst>
              <a:defRPr/>
            </a:pPr>
            <a:r>
              <a:rPr lang="en-US" sz="1400" kern="0" dirty="0">
                <a:solidFill>
                  <a:prstClr val="black"/>
                </a:solidFill>
                <a:latin typeface="Verdana" pitchFamily="34" charset="0"/>
                <a:ea typeface="Verdana" pitchFamily="34" charset="0"/>
                <a:cs typeface="Verdana" pitchFamily="34" charset="0"/>
              </a:rPr>
              <a:t>monitoring and acquisition of the pump speed and current;</a:t>
            </a:r>
            <a:endParaRPr lang="it-IT" sz="1400" kern="0" dirty="0">
              <a:solidFill>
                <a:prstClr val="black"/>
              </a:solidFill>
              <a:latin typeface="Verdana" pitchFamily="34" charset="0"/>
              <a:ea typeface="Verdana" pitchFamily="34" charset="0"/>
              <a:cs typeface="Verdana" pitchFamily="34" charset="0"/>
            </a:endParaRPr>
          </a:p>
          <a:p>
            <a:pPr marL="342900" indent="-342900" algn="just">
              <a:spcBef>
                <a:spcPct val="20000"/>
              </a:spcBef>
              <a:buClr>
                <a:srgbClr val="FF0000"/>
              </a:buClr>
              <a:buSzPct val="65000"/>
              <a:buFont typeface="Wingdings" pitchFamily="2" charset="2"/>
              <a:buChar char="§"/>
              <a:tabLst>
                <a:tab pos="457200" algn="l"/>
              </a:tabLst>
              <a:defRPr/>
            </a:pPr>
            <a:r>
              <a:rPr lang="en-US" sz="1400" kern="0" dirty="0">
                <a:solidFill>
                  <a:prstClr val="black"/>
                </a:solidFill>
                <a:latin typeface="Verdana" pitchFamily="34" charset="0"/>
                <a:ea typeface="Verdana" pitchFamily="34" charset="0"/>
                <a:cs typeface="Verdana" pitchFamily="34" charset="0"/>
              </a:rPr>
              <a:t>monitoring of the sensor data (implantable and wearable data);</a:t>
            </a:r>
            <a:endParaRPr lang="it-IT" sz="1400" kern="0" dirty="0">
              <a:solidFill>
                <a:prstClr val="black"/>
              </a:solidFill>
              <a:latin typeface="Verdana" pitchFamily="34" charset="0"/>
              <a:ea typeface="Verdana" pitchFamily="34" charset="0"/>
              <a:cs typeface="Verdana" pitchFamily="34" charset="0"/>
            </a:endParaRPr>
          </a:p>
          <a:p>
            <a:pPr marL="342900" indent="-342900" algn="just">
              <a:spcBef>
                <a:spcPct val="20000"/>
              </a:spcBef>
              <a:buClr>
                <a:srgbClr val="FF0000"/>
              </a:buClr>
              <a:buSzPct val="65000"/>
              <a:buFont typeface="Wingdings" pitchFamily="2" charset="2"/>
              <a:buChar char="§"/>
              <a:tabLst>
                <a:tab pos="457200" algn="l"/>
              </a:tabLst>
              <a:defRPr/>
            </a:pPr>
            <a:r>
              <a:rPr lang="en-US" sz="1400" kern="0" dirty="0">
                <a:solidFill>
                  <a:prstClr val="black"/>
                </a:solidFill>
                <a:latin typeface="Verdana" pitchFamily="34" charset="0"/>
                <a:ea typeface="Verdana" pitchFamily="34" charset="0"/>
                <a:cs typeface="Verdana" pitchFamily="34" charset="0"/>
              </a:rPr>
              <a:t>threshold control of the flow and pressure values by generating alerts;</a:t>
            </a:r>
            <a:endParaRPr lang="it-IT" sz="1400" kern="0" dirty="0">
              <a:solidFill>
                <a:prstClr val="black"/>
              </a:solidFill>
              <a:latin typeface="Verdana" pitchFamily="34" charset="0"/>
              <a:ea typeface="Verdana" pitchFamily="34" charset="0"/>
              <a:cs typeface="Verdana" pitchFamily="34" charset="0"/>
            </a:endParaRPr>
          </a:p>
          <a:p>
            <a:pPr marL="342900" indent="-342900" algn="just">
              <a:spcBef>
                <a:spcPct val="20000"/>
              </a:spcBef>
              <a:buClr>
                <a:srgbClr val="FF0000"/>
              </a:buClr>
              <a:buSzPct val="65000"/>
              <a:buFont typeface="Wingdings" pitchFamily="2" charset="2"/>
              <a:buChar char="§"/>
              <a:tabLst>
                <a:tab pos="457200" algn="l"/>
              </a:tabLst>
              <a:defRPr/>
            </a:pPr>
            <a:r>
              <a:rPr lang="en-US" sz="1400" kern="0" dirty="0">
                <a:solidFill>
                  <a:prstClr val="black"/>
                </a:solidFill>
                <a:latin typeface="Verdana" pitchFamily="34" charset="0"/>
                <a:ea typeface="Verdana" pitchFamily="34" charset="0"/>
                <a:cs typeface="Verdana" pitchFamily="34" charset="0"/>
              </a:rPr>
              <a:t>control on the pressure variations with alert generation.</a:t>
            </a:r>
            <a:endParaRPr lang="it-IT" sz="1400" kern="0" dirty="0">
              <a:solidFill>
                <a:prstClr val="black"/>
              </a:solidFill>
              <a:latin typeface="Verdana" pitchFamily="34" charset="0"/>
              <a:ea typeface="Verdana" pitchFamily="34" charset="0"/>
              <a:cs typeface="Verdana" pitchFamily="34" charset="0"/>
            </a:endParaRPr>
          </a:p>
        </p:txBody>
      </p:sp>
    </p:spTree>
    <p:extLst>
      <p:ext uri="{BB962C8B-B14F-4D97-AF65-F5344CB8AC3E}">
        <p14:creationId xmlns="" xmlns:p14="http://schemas.microsoft.com/office/powerpoint/2010/main" val="2489085685"/>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olo 1"/>
          <p:cNvSpPr>
            <a:spLocks noGrp="1"/>
          </p:cNvSpPr>
          <p:nvPr>
            <p:ph type="title" idx="4294967295"/>
          </p:nvPr>
        </p:nvSpPr>
        <p:spPr>
          <a:xfrm>
            <a:off x="86816" y="53752"/>
            <a:ext cx="8229600" cy="1143000"/>
          </a:xfrm>
        </p:spPr>
        <p:txBody>
          <a:bodyPr>
            <a:normAutofit/>
          </a:bodyPr>
          <a:lstStyle/>
          <a:p>
            <a:pPr algn="l"/>
            <a:r>
              <a:rPr lang="it-IT" sz="3100" dirty="0" smtClean="0">
                <a:solidFill>
                  <a:srgbClr val="000000"/>
                </a:solidFill>
                <a:latin typeface="Verdena"/>
                <a:ea typeface="Arial Unicode MS" pitchFamily="34" charset="-128"/>
                <a:cs typeface="Arial Unicode MS" pitchFamily="34" charset="-128"/>
              </a:rPr>
              <a:t>Implantable Platform: </a:t>
            </a:r>
            <a:r>
              <a:rPr lang="it-IT" sz="3100" i="1" dirty="0" err="1" smtClean="0">
                <a:solidFill>
                  <a:srgbClr val="000000"/>
                </a:solidFill>
                <a:latin typeface="Verdena"/>
                <a:ea typeface="Arial Unicode MS" pitchFamily="34" charset="-128"/>
                <a:cs typeface="Arial Unicode MS" pitchFamily="34" charset="-128"/>
              </a:rPr>
              <a:t>in-vitro</a:t>
            </a:r>
            <a:r>
              <a:rPr lang="it-IT" sz="3100" dirty="0" smtClean="0">
                <a:solidFill>
                  <a:srgbClr val="000000"/>
                </a:solidFill>
                <a:latin typeface="Verdena"/>
                <a:ea typeface="Arial Unicode MS" pitchFamily="34" charset="-128"/>
                <a:cs typeface="Arial Unicode MS" pitchFamily="34" charset="-128"/>
              </a:rPr>
              <a:t> setup</a:t>
            </a:r>
          </a:p>
        </p:txBody>
      </p:sp>
      <p:sp>
        <p:nvSpPr>
          <p:cNvPr id="5" name="Segnaposto contenuto 7"/>
          <p:cNvSpPr txBox="1">
            <a:spLocks/>
          </p:cNvSpPr>
          <p:nvPr/>
        </p:nvSpPr>
        <p:spPr bwMode="auto">
          <a:xfrm>
            <a:off x="35496" y="908720"/>
            <a:ext cx="8497887" cy="1016769"/>
          </a:xfrm>
          <a:prstGeom prst="rect">
            <a:avLst/>
          </a:prstGeom>
          <a:noFill/>
          <a:ln w="9525">
            <a:noFill/>
            <a:miter lim="800000"/>
            <a:headEnd/>
            <a:tailEnd/>
          </a:ln>
        </p:spPr>
        <p:txBody>
          <a:bodyPr/>
          <a:lstStyle/>
          <a:p>
            <a:pPr marL="342900" indent="-342900" algn="just" eaLnBrk="0" hangingPunct="0">
              <a:spcBef>
                <a:spcPct val="20000"/>
              </a:spcBef>
              <a:buClr>
                <a:srgbClr val="FF0000"/>
              </a:buClr>
              <a:buSzPct val="65000"/>
              <a:defRPr/>
            </a:pPr>
            <a:r>
              <a:rPr lang="en-GB" b="1" kern="0" dirty="0" smtClean="0">
                <a:solidFill>
                  <a:srgbClr val="000000"/>
                </a:solidFill>
                <a:latin typeface="Verdena"/>
              </a:rPr>
              <a:t>Objective:</a:t>
            </a:r>
          </a:p>
          <a:p>
            <a:pPr marL="342900" indent="-342900" algn="just" eaLnBrk="0" hangingPunct="0">
              <a:spcBef>
                <a:spcPct val="20000"/>
              </a:spcBef>
              <a:buClr>
                <a:srgbClr val="FF0000"/>
              </a:buClr>
              <a:buSzPct val="65000"/>
              <a:buBlip>
                <a:blip r:embed="rId3"/>
              </a:buBlip>
              <a:defRPr/>
            </a:pPr>
            <a:r>
              <a:rPr lang="en-GB" b="1" kern="0" dirty="0" smtClean="0">
                <a:solidFill>
                  <a:srgbClr val="000000"/>
                </a:solidFill>
                <a:latin typeface="Verdena"/>
              </a:rPr>
              <a:t>demonstration </a:t>
            </a:r>
            <a:r>
              <a:rPr lang="en-GB" b="1" kern="0" dirty="0">
                <a:solidFill>
                  <a:srgbClr val="000000"/>
                </a:solidFill>
                <a:latin typeface="Verdena"/>
              </a:rPr>
              <a:t>of the auto-regulation principle </a:t>
            </a:r>
            <a:r>
              <a:rPr lang="en-GB" kern="0" dirty="0">
                <a:solidFill>
                  <a:srgbClr val="000000"/>
                </a:solidFill>
                <a:latin typeface="Verdena"/>
              </a:rPr>
              <a:t>and feasibility</a:t>
            </a:r>
            <a:r>
              <a:rPr lang="en-GB" kern="0" dirty="0" smtClean="0">
                <a:solidFill>
                  <a:srgbClr val="000000"/>
                </a:solidFill>
                <a:latin typeface="Verdena"/>
              </a:rPr>
              <a:t>;</a:t>
            </a:r>
          </a:p>
          <a:p>
            <a:pPr marL="342900" indent="-342900" algn="just" eaLnBrk="0" hangingPunct="0">
              <a:spcBef>
                <a:spcPct val="20000"/>
              </a:spcBef>
              <a:buClr>
                <a:srgbClr val="FF0000"/>
              </a:buClr>
              <a:buSzPct val="65000"/>
              <a:buBlip>
                <a:blip r:embed="rId3"/>
              </a:buBlip>
              <a:defRPr/>
            </a:pPr>
            <a:r>
              <a:rPr lang="en-US" dirty="0" smtClean="0">
                <a:latin typeface="Verdana" pitchFamily="34" charset="0"/>
                <a:ea typeface="Verdana" pitchFamily="34" charset="0"/>
                <a:cs typeface="Verdana" pitchFamily="34" charset="0"/>
              </a:rPr>
              <a:t>to emulate the function of a sensorized VADs.</a:t>
            </a:r>
            <a:endParaRPr lang="en-GB" kern="0" dirty="0">
              <a:solidFill>
                <a:srgbClr val="000000"/>
              </a:solidFill>
              <a:latin typeface="Verdana" pitchFamily="34" charset="0"/>
              <a:ea typeface="Verdana" pitchFamily="34" charset="0"/>
              <a:cs typeface="Verdana" pitchFamily="34" charset="0"/>
            </a:endParaRPr>
          </a:p>
          <a:p>
            <a:pPr algn="just" eaLnBrk="0" hangingPunct="0">
              <a:spcBef>
                <a:spcPct val="20000"/>
              </a:spcBef>
              <a:buClr>
                <a:srgbClr val="FF0000"/>
              </a:buClr>
              <a:buSzPct val="65000"/>
              <a:defRPr/>
            </a:pPr>
            <a:endParaRPr lang="en-GB" sz="2800" kern="0" dirty="0">
              <a:solidFill>
                <a:srgbClr val="000000"/>
              </a:solidFill>
              <a:latin typeface="Verdena"/>
            </a:endParaRPr>
          </a:p>
        </p:txBody>
      </p:sp>
      <p:pic>
        <p:nvPicPr>
          <p:cNvPr id="4" name="Immagine 3" descr="piattaforma_v5.tif"/>
          <p:cNvPicPr/>
          <p:nvPr/>
        </p:nvPicPr>
        <p:blipFill>
          <a:blip r:embed="rId4" cstate="print"/>
          <a:stretch>
            <a:fillRect/>
          </a:stretch>
        </p:blipFill>
        <p:spPr>
          <a:xfrm>
            <a:off x="323528" y="1988840"/>
            <a:ext cx="4521696" cy="2419908"/>
          </a:xfrm>
          <a:prstGeom prst="rect">
            <a:avLst/>
          </a:prstGeom>
        </p:spPr>
      </p:pic>
      <p:sp>
        <p:nvSpPr>
          <p:cNvPr id="2" name="Rettangolo 1"/>
          <p:cNvSpPr/>
          <p:nvPr/>
        </p:nvSpPr>
        <p:spPr>
          <a:xfrm>
            <a:off x="4536504" y="1988840"/>
            <a:ext cx="4572000" cy="1785104"/>
          </a:xfrm>
          <a:prstGeom prst="rect">
            <a:avLst/>
          </a:prstGeom>
        </p:spPr>
        <p:txBody>
          <a:bodyPr>
            <a:spAutoFit/>
          </a:bodyPr>
          <a:lstStyle/>
          <a:p>
            <a:pPr lvl="1" algn="just">
              <a:buClr>
                <a:srgbClr val="FF0000"/>
              </a:buClr>
            </a:pPr>
            <a:r>
              <a:rPr lang="it-IT" sz="1400" b="1" dirty="0" smtClean="0">
                <a:latin typeface="Verdena"/>
              </a:rPr>
              <a:t>Work </a:t>
            </a:r>
            <a:r>
              <a:rPr lang="it-IT" sz="1400" b="1" dirty="0" err="1" smtClean="0">
                <a:latin typeface="Verdena"/>
              </a:rPr>
              <a:t>done</a:t>
            </a:r>
            <a:r>
              <a:rPr lang="it-IT" sz="1400" b="1" dirty="0" smtClean="0">
                <a:latin typeface="Verdena"/>
              </a:rPr>
              <a:t> and </a:t>
            </a:r>
            <a:r>
              <a:rPr lang="it-IT" sz="1400" b="1" dirty="0" err="1" smtClean="0">
                <a:latin typeface="Verdena"/>
              </a:rPr>
              <a:t>results</a:t>
            </a:r>
            <a:r>
              <a:rPr lang="it-IT" sz="1400" b="1" dirty="0" smtClean="0">
                <a:latin typeface="Verdena"/>
              </a:rPr>
              <a:t>:</a:t>
            </a:r>
          </a:p>
          <a:p>
            <a:pPr marL="628650" lvl="1" indent="-171450" algn="just">
              <a:buClr>
                <a:srgbClr val="FF0000"/>
              </a:buClr>
              <a:buBlip>
                <a:blip r:embed="rId3"/>
              </a:buBlip>
            </a:pPr>
            <a:r>
              <a:rPr lang="en-US" sz="1200" dirty="0" smtClean="0">
                <a:latin typeface="Verdana" pitchFamily="34" charset="0"/>
                <a:ea typeface="Verdana" pitchFamily="34" charset="0"/>
                <a:cs typeface="Verdana" pitchFamily="34" charset="0"/>
              </a:rPr>
              <a:t>Assembly</a:t>
            </a:r>
            <a:r>
              <a:rPr lang="it-IT" sz="1200" dirty="0" smtClean="0">
                <a:latin typeface="Verdana" pitchFamily="34" charset="0"/>
                <a:ea typeface="Verdana" pitchFamily="34" charset="0"/>
                <a:cs typeface="Verdana" pitchFamily="34" charset="0"/>
              </a:rPr>
              <a:t> of the </a:t>
            </a:r>
            <a:r>
              <a:rPr lang="it-IT" sz="1200" dirty="0" err="1" smtClean="0">
                <a:latin typeface="Verdana" pitchFamily="34" charset="0"/>
                <a:ea typeface="Verdana" pitchFamily="34" charset="0"/>
                <a:cs typeface="Verdana" pitchFamily="34" charset="0"/>
              </a:rPr>
              <a:t>several</a:t>
            </a:r>
            <a:r>
              <a:rPr lang="it-IT" sz="1200" dirty="0" smtClean="0">
                <a:latin typeface="Verdana" pitchFamily="34" charset="0"/>
                <a:ea typeface="Verdana" pitchFamily="34" charset="0"/>
                <a:cs typeface="Verdana" pitchFamily="34" charset="0"/>
              </a:rPr>
              <a:t> </a:t>
            </a:r>
            <a:r>
              <a:rPr lang="it-IT" sz="1200" dirty="0" err="1" smtClean="0">
                <a:latin typeface="Verdana" pitchFamily="34" charset="0"/>
                <a:ea typeface="Verdana" pitchFamily="34" charset="0"/>
                <a:cs typeface="Verdana" pitchFamily="34" charset="0"/>
              </a:rPr>
              <a:t>components</a:t>
            </a:r>
            <a:r>
              <a:rPr lang="it-IT" sz="1200" dirty="0" smtClean="0">
                <a:latin typeface="Verdana" pitchFamily="34" charset="0"/>
                <a:ea typeface="Verdana" pitchFamily="34" charset="0"/>
                <a:cs typeface="Verdana" pitchFamily="34" charset="0"/>
              </a:rPr>
              <a:t>;</a:t>
            </a:r>
          </a:p>
          <a:p>
            <a:pPr marL="628650" lvl="1" indent="-171450" algn="just">
              <a:buClr>
                <a:srgbClr val="FF0000"/>
              </a:buClr>
              <a:buBlip>
                <a:blip r:embed="rId3"/>
              </a:buBlip>
            </a:pPr>
            <a:r>
              <a:rPr lang="en-US" sz="1200" dirty="0" smtClean="0">
                <a:latin typeface="Verdana" pitchFamily="34" charset="0"/>
                <a:ea typeface="Verdana" pitchFamily="34" charset="0"/>
                <a:cs typeface="Verdana" pitchFamily="34" charset="0"/>
              </a:rPr>
              <a:t>Millar sensors integration and its calibration;</a:t>
            </a:r>
          </a:p>
          <a:p>
            <a:pPr marL="628650" lvl="1" indent="-171450" algn="just">
              <a:buClr>
                <a:srgbClr val="FF0000"/>
              </a:buClr>
              <a:buBlip>
                <a:blip r:embed="rId3"/>
              </a:buBlip>
            </a:pPr>
            <a:r>
              <a:rPr lang="en-US" sz="1200" dirty="0" smtClean="0">
                <a:latin typeface="Verdana" pitchFamily="34" charset="0"/>
                <a:ea typeface="Verdana" pitchFamily="34" charset="0"/>
                <a:cs typeface="Verdana" pitchFamily="34" charset="0"/>
              </a:rPr>
              <a:t>Electronic Signal conditioning (evaluation and  debug);</a:t>
            </a:r>
          </a:p>
          <a:p>
            <a:pPr marL="628650" lvl="1" indent="-171450" algn="just">
              <a:buClr>
                <a:srgbClr val="FF0000"/>
              </a:buClr>
              <a:buBlip>
                <a:blip r:embed="rId3"/>
              </a:buBlip>
            </a:pPr>
            <a:r>
              <a:rPr lang="en-US" sz="1200" dirty="0" smtClean="0">
                <a:latin typeface="Verdana" pitchFamily="34" charset="0"/>
                <a:ea typeface="Verdana" pitchFamily="34" charset="0"/>
                <a:cs typeface="Verdana" pitchFamily="34" charset="0"/>
              </a:rPr>
              <a:t>Acquisition of flow and pressure data at different pump speed, in order to assess the effective behavior of the platform in working conditions;</a:t>
            </a:r>
          </a:p>
          <a:p>
            <a:pPr marL="628650" lvl="1" indent="-171450" algn="just">
              <a:buClr>
                <a:srgbClr val="FF0000"/>
              </a:buClr>
              <a:buBlip>
                <a:blip r:embed="rId3"/>
              </a:buBlip>
            </a:pPr>
            <a:r>
              <a:rPr lang="it-IT" sz="1200" dirty="0" smtClean="0">
                <a:latin typeface="Verdana" pitchFamily="34" charset="0"/>
                <a:ea typeface="Verdana" pitchFamily="34" charset="0"/>
                <a:cs typeface="Verdana" pitchFamily="34" charset="0"/>
              </a:rPr>
              <a:t>Test on the ARU control </a:t>
            </a:r>
            <a:r>
              <a:rPr lang="it-IT" sz="1200" dirty="0" err="1" smtClean="0">
                <a:latin typeface="Verdana" pitchFamily="34" charset="0"/>
                <a:ea typeface="Verdana" pitchFamily="34" charset="0"/>
                <a:cs typeface="Verdana" pitchFamily="34" charset="0"/>
              </a:rPr>
              <a:t>algorithms</a:t>
            </a:r>
            <a:r>
              <a:rPr lang="it-IT" sz="1200" dirty="0" smtClean="0">
                <a:latin typeface="Verdana" pitchFamily="34" charset="0"/>
                <a:ea typeface="Verdana" pitchFamily="34" charset="0"/>
                <a:cs typeface="Verdana" pitchFamily="34" charset="0"/>
              </a:rPr>
              <a:t>;</a:t>
            </a:r>
          </a:p>
        </p:txBody>
      </p:sp>
      <p:grpSp>
        <p:nvGrpSpPr>
          <p:cNvPr id="3" name="Gruppo 2"/>
          <p:cNvGrpSpPr/>
          <p:nvPr/>
        </p:nvGrpSpPr>
        <p:grpSpPr>
          <a:xfrm>
            <a:off x="4355976" y="4061883"/>
            <a:ext cx="4782410" cy="2247437"/>
            <a:chOff x="533400" y="2392144"/>
            <a:chExt cx="6925600" cy="4313456"/>
          </a:xfrm>
        </p:grpSpPr>
        <p:grpSp>
          <p:nvGrpSpPr>
            <p:cNvPr id="6" name="Gruppo 4"/>
            <p:cNvGrpSpPr>
              <a:grpSpLocks/>
            </p:cNvGrpSpPr>
            <p:nvPr/>
          </p:nvGrpSpPr>
          <p:grpSpPr bwMode="auto">
            <a:xfrm>
              <a:off x="533400" y="2392144"/>
              <a:ext cx="6019800" cy="2484656"/>
              <a:chOff x="391052" y="559391"/>
              <a:chExt cx="6469867" cy="3153798"/>
            </a:xfrm>
          </p:grpSpPr>
          <p:pic>
            <p:nvPicPr>
              <p:cNvPr id="7" name="Immagine 6"/>
              <p:cNvPicPr>
                <a:picLocks noChangeAspect="1"/>
              </p:cNvPicPr>
              <p:nvPr/>
            </p:nvPicPr>
            <p:blipFill rotWithShape="1">
              <a:blip r:embed="rId5" cstate="print">
                <a:extLst/>
              </a:blip>
              <a:srcRect t="26901" b="-9822"/>
              <a:stretch/>
            </p:blipFill>
            <p:spPr>
              <a:xfrm>
                <a:off x="395536" y="1208601"/>
                <a:ext cx="6465383" cy="2504588"/>
              </a:xfrm>
              <a:prstGeom prst="roundRect">
                <a:avLst>
                  <a:gd name="adj" fmla="val 8594"/>
                </a:avLst>
              </a:prstGeom>
              <a:solidFill>
                <a:srgbClr val="FFFFFF">
                  <a:shade val="85000"/>
                </a:srgbClr>
              </a:solidFill>
              <a:ln>
                <a:solidFill>
                  <a:schemeClr val="bg2"/>
                </a:solidFill>
              </a:ln>
              <a:effectLst>
                <a:reflection blurRad="12700" stA="38000" endPos="28000" dist="5000" dir="5400000" sy="-100000" algn="bl" rotWithShape="0"/>
              </a:effectLst>
            </p:spPr>
          </p:pic>
          <p:sp>
            <p:nvSpPr>
              <p:cNvPr id="8" name="CasellaDiTesto 6"/>
              <p:cNvSpPr txBox="1">
                <a:spLocks noChangeArrowheads="1"/>
              </p:cNvSpPr>
              <p:nvPr/>
            </p:nvSpPr>
            <p:spPr bwMode="auto">
              <a:xfrm>
                <a:off x="391052" y="559391"/>
                <a:ext cx="4486382" cy="817955"/>
              </a:xfrm>
              <a:prstGeom prst="rect">
                <a:avLst/>
              </a:prstGeom>
              <a:noFill/>
              <a:ln w="9525">
                <a:noFill/>
                <a:miter lim="800000"/>
                <a:headEnd/>
                <a:tailEnd/>
              </a:ln>
            </p:spPr>
            <p:txBody>
              <a:bodyPr wrap="none">
                <a:spAutoFit/>
              </a:bodyPr>
              <a:lstStyle/>
              <a:p>
                <a:r>
                  <a:rPr lang="en-GB" sz="1600" i="1" dirty="0" smtClean="0">
                    <a:solidFill>
                      <a:srgbClr val="FF0000"/>
                    </a:solidFill>
                    <a:latin typeface="Verdana" pitchFamily="34" charset="0"/>
                    <a:cs typeface="Arial" pitchFamily="34" charset="0"/>
                  </a:rPr>
                  <a:t>In-vitro</a:t>
                </a:r>
                <a:r>
                  <a:rPr lang="en-GB" sz="1600" dirty="0" smtClean="0">
                    <a:solidFill>
                      <a:srgbClr val="FF0000"/>
                    </a:solidFill>
                    <a:latin typeface="Verdana" pitchFamily="34" charset="0"/>
                    <a:cs typeface="Arial" pitchFamily="34" charset="0"/>
                  </a:rPr>
                  <a:t> platform and ARU</a:t>
                </a:r>
              </a:p>
            </p:txBody>
          </p:sp>
          <p:sp>
            <p:nvSpPr>
              <p:cNvPr id="9" name="CasellaDiTesto 8"/>
              <p:cNvSpPr txBox="1">
                <a:spLocks noChangeArrowheads="1"/>
              </p:cNvSpPr>
              <p:nvPr/>
            </p:nvSpPr>
            <p:spPr bwMode="auto">
              <a:xfrm>
                <a:off x="3100171" y="2874839"/>
                <a:ext cx="970838" cy="674813"/>
              </a:xfrm>
              <a:prstGeom prst="rect">
                <a:avLst/>
              </a:prstGeom>
              <a:noFill/>
              <a:ln w="19050">
                <a:noFill/>
                <a:miter lim="800000"/>
                <a:headEnd/>
                <a:tailEnd/>
              </a:ln>
            </p:spPr>
            <p:txBody>
              <a:bodyPr>
                <a:spAutoFit/>
              </a:bodyPr>
              <a:lstStyle/>
              <a:p>
                <a:r>
                  <a:rPr lang="en-GB" sz="1200" b="1" dirty="0" smtClean="0">
                    <a:solidFill>
                      <a:srgbClr val="FF0000"/>
                    </a:solidFill>
                    <a:latin typeface="Verdana" pitchFamily="34" charset="0"/>
                    <a:cs typeface="Arial" pitchFamily="34" charset="0"/>
                  </a:rPr>
                  <a:t>ARU</a:t>
                </a:r>
              </a:p>
            </p:txBody>
          </p:sp>
        </p:grpSp>
        <p:sp>
          <p:nvSpPr>
            <p:cNvPr id="10" name="CasellaDiTesto 10"/>
            <p:cNvSpPr txBox="1">
              <a:spLocks noChangeArrowheads="1"/>
            </p:cNvSpPr>
            <p:nvPr/>
          </p:nvSpPr>
          <p:spPr bwMode="auto">
            <a:xfrm>
              <a:off x="6553200" y="4318247"/>
              <a:ext cx="905800" cy="590710"/>
            </a:xfrm>
            <a:prstGeom prst="rect">
              <a:avLst/>
            </a:prstGeom>
            <a:noFill/>
            <a:ln w="9525">
              <a:noFill/>
              <a:miter lim="800000"/>
              <a:headEnd/>
              <a:tailEnd/>
            </a:ln>
          </p:spPr>
          <p:txBody>
            <a:bodyPr wrap="none">
              <a:spAutoFit/>
            </a:bodyPr>
            <a:lstStyle/>
            <a:p>
              <a:r>
                <a:rPr lang="en-GB" sz="1400" b="1" dirty="0" smtClean="0">
                  <a:solidFill>
                    <a:srgbClr val="FF0000"/>
                  </a:solidFill>
                  <a:latin typeface="Verdana" pitchFamily="34" charset="0"/>
                  <a:cs typeface="Arial" pitchFamily="34" charset="0"/>
                </a:rPr>
                <a:t>PMA</a:t>
              </a:r>
            </a:p>
          </p:txBody>
        </p:sp>
        <p:sp>
          <p:nvSpPr>
            <p:cNvPr id="11" name="Rettangolo 16"/>
            <p:cNvSpPr>
              <a:spLocks noChangeArrowheads="1"/>
            </p:cNvSpPr>
            <p:nvPr/>
          </p:nvSpPr>
          <p:spPr bwMode="auto">
            <a:xfrm>
              <a:off x="2072065" y="5037227"/>
              <a:ext cx="1096962" cy="1151881"/>
            </a:xfrm>
            <a:prstGeom prst="rect">
              <a:avLst/>
            </a:prstGeom>
            <a:noFill/>
            <a:ln w="9525">
              <a:noFill/>
              <a:miter lim="800000"/>
              <a:headEnd/>
              <a:tailEnd/>
            </a:ln>
          </p:spPr>
          <p:txBody>
            <a:bodyPr>
              <a:spAutoFit/>
            </a:bodyPr>
            <a:lstStyle/>
            <a:p>
              <a:pPr algn="ctr"/>
              <a:r>
                <a:rPr lang="en-GB" sz="1100" b="1" dirty="0" smtClean="0">
                  <a:solidFill>
                    <a:srgbClr val="000000"/>
                  </a:solidFill>
                  <a:latin typeface="Verdana" pitchFamily="34" charset="0"/>
                  <a:cs typeface="Arial" pitchFamily="34" charset="0"/>
                </a:rPr>
                <a:t>Flow</a:t>
              </a:r>
            </a:p>
            <a:p>
              <a:pPr algn="ctr"/>
              <a:r>
                <a:rPr lang="en-GB" sz="1100" b="1" dirty="0" smtClean="0">
                  <a:solidFill>
                    <a:srgbClr val="000000"/>
                  </a:solidFill>
                  <a:latin typeface="Verdana" pitchFamily="34" charset="0"/>
                  <a:cs typeface="Arial" pitchFamily="34" charset="0"/>
                </a:rPr>
                <a:t>Speed</a:t>
              </a:r>
            </a:p>
            <a:p>
              <a:pPr algn="ctr"/>
              <a:r>
                <a:rPr lang="en-GB" sz="1100" b="1" dirty="0" smtClean="0">
                  <a:solidFill>
                    <a:srgbClr val="000000"/>
                  </a:solidFill>
                  <a:latin typeface="Verdana" pitchFamily="34" charset="0"/>
                  <a:cs typeface="Arial" pitchFamily="34" charset="0"/>
                </a:rPr>
                <a:t>Power</a:t>
              </a:r>
            </a:p>
          </p:txBody>
        </p:sp>
        <p:sp>
          <p:nvSpPr>
            <p:cNvPr id="12" name="Freccia curva 11"/>
            <p:cNvSpPr/>
            <p:nvPr/>
          </p:nvSpPr>
          <p:spPr>
            <a:xfrm flipV="1">
              <a:off x="2997200" y="4800600"/>
              <a:ext cx="1727200" cy="1219200"/>
            </a:xfrm>
            <a:prstGeom prst="bentArrow">
              <a:avLst>
                <a:gd name="adj1" fmla="val 26340"/>
                <a:gd name="adj2" fmla="val 16346"/>
                <a:gd name="adj3" fmla="val 25000"/>
                <a:gd name="adj4" fmla="val 80982"/>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000000"/>
                </a:solidFill>
              </a:endParaRPr>
            </a:p>
          </p:txBody>
        </p:sp>
        <p:sp>
          <p:nvSpPr>
            <p:cNvPr id="13" name="CasellaDiTesto 14"/>
            <p:cNvSpPr txBox="1">
              <a:spLocks noChangeArrowheads="1"/>
            </p:cNvSpPr>
            <p:nvPr/>
          </p:nvSpPr>
          <p:spPr bwMode="auto">
            <a:xfrm rot="2797748">
              <a:off x="2646005" y="5269226"/>
              <a:ext cx="1412778" cy="334277"/>
            </a:xfrm>
            <a:prstGeom prst="rect">
              <a:avLst/>
            </a:prstGeom>
            <a:noFill/>
            <a:ln w="9525">
              <a:noFill/>
              <a:miter lim="800000"/>
              <a:headEnd/>
              <a:tailEnd/>
            </a:ln>
          </p:spPr>
          <p:txBody>
            <a:bodyPr wrap="none">
              <a:spAutoFit/>
            </a:bodyPr>
            <a:lstStyle/>
            <a:p>
              <a:r>
                <a:rPr lang="en-GB" sz="900" dirty="0" err="1" smtClean="0">
                  <a:latin typeface="Verdana" pitchFamily="34" charset="0"/>
                  <a:cs typeface="Arial" pitchFamily="34" charset="0"/>
                </a:rPr>
                <a:t>bluetooth</a:t>
              </a:r>
              <a:endParaRPr lang="en-GB" sz="1200" dirty="0" smtClean="0">
                <a:latin typeface="Verdana" pitchFamily="34" charset="0"/>
                <a:cs typeface="Arial" pitchFamily="34" charset="0"/>
              </a:endParaRPr>
            </a:p>
          </p:txBody>
        </p:sp>
        <p:pic>
          <p:nvPicPr>
            <p:cNvPr id="14" name="Picture 16" descr="pma2"/>
            <p:cNvPicPr>
              <a:picLocks noChangeAspect="1" noChangeArrowheads="1"/>
            </p:cNvPicPr>
            <p:nvPr/>
          </p:nvPicPr>
          <p:blipFill>
            <a:blip r:embed="rId6" cstate="print"/>
            <a:srcRect/>
            <a:stretch>
              <a:fillRect/>
            </a:stretch>
          </p:blipFill>
          <p:spPr bwMode="auto">
            <a:xfrm>
              <a:off x="4724400" y="4915406"/>
              <a:ext cx="2541588" cy="1790194"/>
            </a:xfrm>
            <a:prstGeom prst="rect">
              <a:avLst/>
            </a:prstGeom>
            <a:noFill/>
            <a:ln w="9525">
              <a:noFill/>
              <a:miter lim="800000"/>
              <a:headEnd/>
              <a:tailEnd/>
            </a:ln>
          </p:spPr>
        </p:pic>
      </p:grpSp>
      <p:sp>
        <p:nvSpPr>
          <p:cNvPr id="18" name="Rettangolo 17"/>
          <p:cNvSpPr/>
          <p:nvPr/>
        </p:nvSpPr>
        <p:spPr>
          <a:xfrm>
            <a:off x="-360040" y="4983559"/>
            <a:ext cx="4572000" cy="461665"/>
          </a:xfrm>
          <a:prstGeom prst="rect">
            <a:avLst/>
          </a:prstGeom>
        </p:spPr>
        <p:txBody>
          <a:bodyPr>
            <a:spAutoFit/>
          </a:bodyPr>
          <a:lstStyle/>
          <a:p>
            <a:pPr marL="628650" lvl="1" indent="-171450" algn="just">
              <a:buClr>
                <a:srgbClr val="FF0000"/>
              </a:buClr>
              <a:buBlip>
                <a:blip r:embed="rId3"/>
              </a:buBlip>
            </a:pPr>
            <a:r>
              <a:rPr lang="en-US" sz="1200" dirty="0">
                <a:latin typeface="Verdana" pitchFamily="34" charset="0"/>
                <a:ea typeface="Verdana" pitchFamily="34" charset="0"/>
                <a:cs typeface="Verdana" pitchFamily="34" charset="0"/>
              </a:rPr>
              <a:t>Integration test on the communication protocol between in-vitro/ARU and ARU/ PMA interfaces;</a:t>
            </a:r>
          </a:p>
        </p:txBody>
      </p:sp>
    </p:spTree>
    <p:extLst>
      <p:ext uri="{BB962C8B-B14F-4D97-AF65-F5344CB8AC3E}">
        <p14:creationId xmlns="" xmlns:p14="http://schemas.microsoft.com/office/powerpoint/2010/main" val="1729566221"/>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olo 1"/>
          <p:cNvSpPr>
            <a:spLocks noGrp="1"/>
          </p:cNvSpPr>
          <p:nvPr>
            <p:ph type="title" idx="4294967295"/>
          </p:nvPr>
        </p:nvSpPr>
        <p:spPr>
          <a:xfrm>
            <a:off x="86816" y="116632"/>
            <a:ext cx="8229600" cy="1143001"/>
          </a:xfrm>
        </p:spPr>
        <p:txBody>
          <a:bodyPr/>
          <a:lstStyle/>
          <a:p>
            <a:pPr algn="l"/>
            <a:r>
              <a:rPr lang="en-GB" sz="3600" dirty="0" smtClean="0">
                <a:solidFill>
                  <a:srgbClr val="000000"/>
                </a:solidFill>
                <a:latin typeface="Verdena"/>
              </a:rPr>
              <a:t>Wearable Platform</a:t>
            </a:r>
          </a:p>
        </p:txBody>
      </p:sp>
      <p:sp>
        <p:nvSpPr>
          <p:cNvPr id="6" name="Segnaposto contenuto 7"/>
          <p:cNvSpPr txBox="1">
            <a:spLocks/>
          </p:cNvSpPr>
          <p:nvPr/>
        </p:nvSpPr>
        <p:spPr bwMode="auto">
          <a:xfrm>
            <a:off x="88776" y="1017091"/>
            <a:ext cx="8515672" cy="1619821"/>
          </a:xfrm>
          <a:prstGeom prst="rect">
            <a:avLst/>
          </a:prstGeom>
          <a:noFill/>
          <a:ln w="9525">
            <a:noFill/>
            <a:miter lim="800000"/>
            <a:headEnd/>
            <a:tailEnd/>
          </a:ln>
        </p:spPr>
        <p:txBody>
          <a:bodyPr/>
          <a:lstStyle/>
          <a:p>
            <a:pPr algn="just" eaLnBrk="0" hangingPunct="0">
              <a:spcBef>
                <a:spcPct val="20000"/>
              </a:spcBef>
              <a:buClr>
                <a:srgbClr val="FF0000"/>
              </a:buClr>
              <a:buSzPct val="65000"/>
              <a:defRPr/>
            </a:pPr>
            <a:r>
              <a:rPr lang="en-GB" sz="1400" b="1" kern="0" dirty="0">
                <a:solidFill>
                  <a:srgbClr val="000000"/>
                </a:solidFill>
                <a:latin typeface="Verdana" pitchFamily="34" charset="0"/>
                <a:ea typeface="Verdana" pitchFamily="34" charset="0"/>
                <a:cs typeface="Verdana" pitchFamily="34" charset="0"/>
              </a:rPr>
              <a:t>Objective</a:t>
            </a:r>
            <a:r>
              <a:rPr lang="en-GB" sz="1400" kern="0" dirty="0">
                <a:solidFill>
                  <a:srgbClr val="000000"/>
                </a:solidFill>
                <a:latin typeface="Verdana" pitchFamily="34" charset="0"/>
                <a:ea typeface="Verdana" pitchFamily="34" charset="0"/>
                <a:cs typeface="Verdana" pitchFamily="34" charset="0"/>
              </a:rPr>
              <a:t>: monitoring of VAD implanted patients in the post operation phase with a </a:t>
            </a:r>
            <a:r>
              <a:rPr lang="en-GB" sz="1400" kern="0" dirty="0" smtClean="0">
                <a:solidFill>
                  <a:srgbClr val="000000"/>
                </a:solidFill>
                <a:latin typeface="Verdana" pitchFamily="34" charset="0"/>
                <a:ea typeface="Verdana" pitchFamily="34" charset="0"/>
                <a:cs typeface="Verdana" pitchFamily="34" charset="0"/>
              </a:rPr>
              <a:t>platform,</a:t>
            </a:r>
            <a:endParaRPr lang="en-GB" sz="1600" kern="0" dirty="0">
              <a:solidFill>
                <a:srgbClr val="000000"/>
              </a:solidFill>
              <a:latin typeface="Verdana" pitchFamily="34" charset="0"/>
              <a:ea typeface="Verdana" pitchFamily="34" charset="0"/>
              <a:cs typeface="Verdana" pitchFamily="34" charset="0"/>
            </a:endParaRPr>
          </a:p>
          <a:p>
            <a:pPr marL="628650" lvl="1" indent="-171450" algn="just">
              <a:spcBef>
                <a:spcPct val="20000"/>
              </a:spcBef>
              <a:buClr>
                <a:srgbClr val="FF0000"/>
              </a:buClr>
              <a:buSzPct val="100000"/>
              <a:buBlip>
                <a:blip r:embed="rId2"/>
              </a:buBlip>
              <a:defRPr/>
            </a:pPr>
            <a:r>
              <a:rPr lang="en-GB" sz="1400" dirty="0">
                <a:latin typeface="Verdana" pitchFamily="34" charset="0"/>
                <a:ea typeface="Verdana" pitchFamily="34" charset="0"/>
                <a:cs typeface="Verdana" pitchFamily="34" charset="0"/>
              </a:rPr>
              <a:t>VAD-independent;</a:t>
            </a:r>
          </a:p>
          <a:p>
            <a:pPr marL="628650" lvl="1" indent="-171450" algn="just">
              <a:spcBef>
                <a:spcPct val="20000"/>
              </a:spcBef>
              <a:buClr>
                <a:srgbClr val="FF0000"/>
              </a:buClr>
              <a:buSzPct val="100000"/>
              <a:buBlip>
                <a:blip r:embed="rId2"/>
              </a:buBlip>
              <a:defRPr/>
            </a:pPr>
            <a:r>
              <a:rPr lang="en-GB" sz="1400" dirty="0">
                <a:latin typeface="Verdana" pitchFamily="34" charset="0"/>
                <a:ea typeface="Verdana" pitchFamily="34" charset="0"/>
                <a:cs typeface="Verdana" pitchFamily="34" charset="0"/>
              </a:rPr>
              <a:t>Able to monitor as many physiological signals as possible (MagIC system);</a:t>
            </a:r>
          </a:p>
          <a:p>
            <a:pPr marL="628650" lvl="1" indent="-171450" algn="just">
              <a:spcBef>
                <a:spcPct val="20000"/>
              </a:spcBef>
              <a:buClr>
                <a:srgbClr val="FF0000"/>
              </a:buClr>
              <a:buSzPct val="100000"/>
              <a:buBlip>
                <a:blip r:embed="rId2"/>
              </a:buBlip>
              <a:defRPr/>
            </a:pPr>
            <a:r>
              <a:rPr lang="en-GB" sz="1400" dirty="0">
                <a:latin typeface="Verdana" pitchFamily="34" charset="0"/>
                <a:ea typeface="Verdana" pitchFamily="34" charset="0"/>
                <a:cs typeface="Verdana" pitchFamily="34" charset="0"/>
              </a:rPr>
              <a:t>Comfortable and easy to be used.</a:t>
            </a:r>
          </a:p>
          <a:p>
            <a:pPr marL="342900" indent="-342900" algn="just" eaLnBrk="0" hangingPunct="0">
              <a:spcBef>
                <a:spcPct val="20000"/>
              </a:spcBef>
              <a:buClr>
                <a:srgbClr val="FF0000"/>
              </a:buClr>
              <a:buSzPct val="65000"/>
              <a:buFont typeface="Wingdings" pitchFamily="2" charset="2"/>
              <a:buChar char="n"/>
              <a:defRPr/>
            </a:pPr>
            <a:endParaRPr lang="en-GB" sz="1200" dirty="0">
              <a:solidFill>
                <a:srgbClr val="000000"/>
              </a:solidFill>
              <a:latin typeface="Arial" charset="0"/>
              <a:cs typeface="Arial" charset="0"/>
            </a:endParaRPr>
          </a:p>
        </p:txBody>
      </p:sp>
      <p:pic>
        <p:nvPicPr>
          <p:cNvPr id="10" name="Immagine 6"/>
          <p:cNvPicPr>
            <a:picLocks noChangeAspect="1"/>
          </p:cNvPicPr>
          <p:nvPr/>
        </p:nvPicPr>
        <p:blipFill>
          <a:blip r:embed="rId3" cstate="print">
            <a:extLst>
              <a:ext uri="{28A0092B-C50C-407E-A947-70E740481C1C}">
                <a14:useLocalDpi xmlns="" xmlns:a14="http://schemas.microsoft.com/office/drawing/2010/main" val="0"/>
              </a:ext>
            </a:extLst>
          </a:blip>
          <a:srcRect l="22935" t="18889"/>
          <a:stretch>
            <a:fillRect/>
          </a:stretch>
        </p:blipFill>
        <p:spPr bwMode="auto">
          <a:xfrm>
            <a:off x="6084168" y="2060848"/>
            <a:ext cx="2714625" cy="3810000"/>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sp>
        <p:nvSpPr>
          <p:cNvPr id="11" name="CasellaDiTesto 14"/>
          <p:cNvSpPr txBox="1">
            <a:spLocks noChangeArrowheads="1"/>
          </p:cNvSpPr>
          <p:nvPr/>
        </p:nvSpPr>
        <p:spPr bwMode="auto">
          <a:xfrm>
            <a:off x="8564638" y="4523656"/>
            <a:ext cx="615874"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Arial" pitchFamily="34" charset="0"/>
                <a:cs typeface="Arial" pitchFamily="34" charset="0"/>
              </a:defRPr>
            </a:lvl1pPr>
            <a:lvl2pPr marL="742950" indent="-285750" eaLnBrk="0" hangingPunct="0">
              <a:defRPr sz="2800">
                <a:solidFill>
                  <a:schemeClr val="tx1"/>
                </a:solidFill>
                <a:latin typeface="Arial" pitchFamily="34" charset="0"/>
                <a:cs typeface="Arial" pitchFamily="34" charset="0"/>
              </a:defRPr>
            </a:lvl2pPr>
            <a:lvl3pPr marL="1143000" indent="-228600" eaLnBrk="0" hangingPunct="0">
              <a:defRPr sz="2800">
                <a:solidFill>
                  <a:schemeClr val="tx1"/>
                </a:solidFill>
                <a:latin typeface="Arial" pitchFamily="34" charset="0"/>
                <a:cs typeface="Arial" pitchFamily="34" charset="0"/>
              </a:defRPr>
            </a:lvl3pPr>
            <a:lvl4pPr marL="1600200" indent="-228600" eaLnBrk="0" hangingPunct="0">
              <a:defRPr sz="2800">
                <a:solidFill>
                  <a:schemeClr val="tx1"/>
                </a:solidFill>
                <a:latin typeface="Arial" pitchFamily="34" charset="0"/>
                <a:cs typeface="Arial" pitchFamily="34" charset="0"/>
              </a:defRPr>
            </a:lvl4pPr>
            <a:lvl5pPr marL="2057400" indent="-228600" eaLnBrk="0" hangingPunct="0">
              <a:defRPr sz="28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8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8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8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800">
                <a:solidFill>
                  <a:schemeClr val="tx1"/>
                </a:solidFill>
                <a:latin typeface="Arial" pitchFamily="34" charset="0"/>
                <a:cs typeface="Arial" pitchFamily="34" charset="0"/>
              </a:defRPr>
            </a:lvl9pPr>
          </a:lstStyle>
          <a:p>
            <a:pPr eaLnBrk="1" hangingPunct="1"/>
            <a:r>
              <a:rPr lang="it-IT" sz="1600" dirty="0">
                <a:solidFill>
                  <a:srgbClr val="FF0000"/>
                </a:solidFill>
                <a:latin typeface="Verdana" pitchFamily="34" charset="0"/>
                <a:ea typeface="Verdana" pitchFamily="34" charset="0"/>
                <a:cs typeface="Verdana" pitchFamily="34" charset="0"/>
              </a:rPr>
              <a:t>ARU</a:t>
            </a:r>
          </a:p>
        </p:txBody>
      </p:sp>
      <p:cxnSp>
        <p:nvCxnSpPr>
          <p:cNvPr id="12" name="Connettore 2 11"/>
          <p:cNvCxnSpPr/>
          <p:nvPr/>
        </p:nvCxnSpPr>
        <p:spPr>
          <a:xfrm flipV="1">
            <a:off x="7135093" y="5642248"/>
            <a:ext cx="676275" cy="431800"/>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3" name="CasellaDiTesto 18"/>
          <p:cNvSpPr txBox="1">
            <a:spLocks noChangeArrowheads="1"/>
          </p:cNvSpPr>
          <p:nvPr/>
        </p:nvSpPr>
        <p:spPr bwMode="auto">
          <a:xfrm>
            <a:off x="6228631" y="5820048"/>
            <a:ext cx="1052512" cy="431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Arial" pitchFamily="34" charset="0"/>
                <a:cs typeface="Arial" pitchFamily="34" charset="0"/>
              </a:defRPr>
            </a:lvl1pPr>
            <a:lvl2pPr marL="742950" indent="-285750" eaLnBrk="0" hangingPunct="0">
              <a:defRPr sz="2800">
                <a:solidFill>
                  <a:schemeClr val="tx1"/>
                </a:solidFill>
                <a:latin typeface="Arial" pitchFamily="34" charset="0"/>
                <a:cs typeface="Arial" pitchFamily="34" charset="0"/>
              </a:defRPr>
            </a:lvl2pPr>
            <a:lvl3pPr marL="1143000" indent="-228600" eaLnBrk="0" hangingPunct="0">
              <a:defRPr sz="2800">
                <a:solidFill>
                  <a:schemeClr val="tx1"/>
                </a:solidFill>
                <a:latin typeface="Arial" pitchFamily="34" charset="0"/>
                <a:cs typeface="Arial" pitchFamily="34" charset="0"/>
              </a:defRPr>
            </a:lvl3pPr>
            <a:lvl4pPr marL="1600200" indent="-228600" eaLnBrk="0" hangingPunct="0">
              <a:defRPr sz="2800">
                <a:solidFill>
                  <a:schemeClr val="tx1"/>
                </a:solidFill>
                <a:latin typeface="Arial" pitchFamily="34" charset="0"/>
                <a:cs typeface="Arial" pitchFamily="34" charset="0"/>
              </a:defRPr>
            </a:lvl4pPr>
            <a:lvl5pPr marL="2057400" indent="-228600" eaLnBrk="0" hangingPunct="0">
              <a:defRPr sz="28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8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8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8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800">
                <a:solidFill>
                  <a:schemeClr val="tx1"/>
                </a:solidFill>
                <a:latin typeface="Arial" pitchFamily="34" charset="0"/>
                <a:cs typeface="Arial" pitchFamily="34" charset="0"/>
              </a:defRPr>
            </a:lvl9pPr>
          </a:lstStyle>
          <a:p>
            <a:pPr algn="ctr" eaLnBrk="1" hangingPunct="1"/>
            <a:r>
              <a:rPr lang="it-IT" sz="1100" b="1" dirty="0">
                <a:solidFill>
                  <a:srgbClr val="FF0000"/>
                </a:solidFill>
                <a:latin typeface="Verdana" pitchFamily="34" charset="0"/>
                <a:ea typeface="Verdana" pitchFamily="34" charset="0"/>
                <a:cs typeface="Verdana" pitchFamily="34" charset="0"/>
              </a:rPr>
              <a:t>UART</a:t>
            </a:r>
          </a:p>
          <a:p>
            <a:pPr algn="ctr" eaLnBrk="1" hangingPunct="1"/>
            <a:r>
              <a:rPr lang="it-IT" sz="1100" b="1" dirty="0">
                <a:solidFill>
                  <a:srgbClr val="FF0000"/>
                </a:solidFill>
                <a:latin typeface="Verdana" pitchFamily="34" charset="0"/>
                <a:ea typeface="Verdana" pitchFamily="34" charset="0"/>
                <a:cs typeface="Verdana" pitchFamily="34" charset="0"/>
              </a:rPr>
              <a:t>connection</a:t>
            </a:r>
            <a:endParaRPr lang="it-IT" b="1" dirty="0">
              <a:solidFill>
                <a:srgbClr val="FF0000"/>
              </a:solidFill>
              <a:latin typeface="Verdana" pitchFamily="34" charset="0"/>
              <a:ea typeface="Verdana" pitchFamily="34" charset="0"/>
              <a:cs typeface="Verdana" pitchFamily="34" charset="0"/>
            </a:endParaRPr>
          </a:p>
        </p:txBody>
      </p:sp>
      <p:cxnSp>
        <p:nvCxnSpPr>
          <p:cNvPr id="14" name="Connettore 2 13"/>
          <p:cNvCxnSpPr/>
          <p:nvPr/>
        </p:nvCxnSpPr>
        <p:spPr>
          <a:xfrm flipH="1">
            <a:off x="8316194" y="4804048"/>
            <a:ext cx="648294" cy="576262"/>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 name="Rettangolo 8"/>
          <p:cNvSpPr/>
          <p:nvPr/>
        </p:nvSpPr>
        <p:spPr>
          <a:xfrm>
            <a:off x="107504" y="2377448"/>
            <a:ext cx="5893684" cy="2203680"/>
          </a:xfrm>
          <a:prstGeom prst="rect">
            <a:avLst/>
          </a:prstGeom>
        </p:spPr>
        <p:txBody>
          <a:bodyPr wrap="square">
            <a:spAutoFit/>
          </a:bodyPr>
          <a:lstStyle/>
          <a:p>
            <a:pPr algn="just">
              <a:buClr>
                <a:srgbClr val="FF0000"/>
              </a:buClr>
            </a:pPr>
            <a:r>
              <a:rPr lang="it-IT" sz="1600" b="1" dirty="0" smtClean="0">
                <a:latin typeface="Verdena"/>
              </a:rPr>
              <a:t>Work </a:t>
            </a:r>
            <a:r>
              <a:rPr lang="it-IT" sz="1600" b="1" dirty="0" err="1" smtClean="0">
                <a:latin typeface="Verdena"/>
              </a:rPr>
              <a:t>done</a:t>
            </a:r>
            <a:r>
              <a:rPr lang="it-IT" sz="1600" b="1" dirty="0" smtClean="0">
                <a:latin typeface="Verdena"/>
              </a:rPr>
              <a:t> and </a:t>
            </a:r>
            <a:r>
              <a:rPr lang="it-IT" sz="1600" b="1" dirty="0" err="1" smtClean="0">
                <a:latin typeface="Verdena"/>
              </a:rPr>
              <a:t>results</a:t>
            </a:r>
            <a:r>
              <a:rPr lang="it-IT" sz="1600" b="1" dirty="0" smtClean="0">
                <a:latin typeface="Verdena"/>
              </a:rPr>
              <a:t>:</a:t>
            </a:r>
            <a:endParaRPr lang="it-IT" sz="1400" b="1" dirty="0" smtClean="0">
              <a:latin typeface="Verdena"/>
            </a:endParaRPr>
          </a:p>
          <a:p>
            <a:pPr marL="628650" lvl="1" indent="-171450" algn="just">
              <a:spcBef>
                <a:spcPct val="20000"/>
              </a:spcBef>
              <a:buClr>
                <a:srgbClr val="FF0000"/>
              </a:buClr>
              <a:buSzPct val="100000"/>
              <a:buBlip>
                <a:blip r:embed="rId2"/>
              </a:buBlip>
              <a:defRPr/>
            </a:pPr>
            <a:r>
              <a:rPr lang="it-IT" sz="1400" dirty="0">
                <a:latin typeface="Verdana" pitchFamily="34" charset="0"/>
                <a:ea typeface="Verdana" pitchFamily="34" charset="0"/>
                <a:cs typeface="Verdana" pitchFamily="34" charset="0"/>
              </a:rPr>
              <a:t>Implementation (VHDL code) of the communication protocol of the MagIC/ARU interface;</a:t>
            </a:r>
          </a:p>
          <a:p>
            <a:pPr marL="628650" lvl="1" indent="-171450" algn="just">
              <a:spcBef>
                <a:spcPct val="20000"/>
              </a:spcBef>
              <a:buClr>
                <a:srgbClr val="FF0000"/>
              </a:buClr>
              <a:buSzPct val="100000"/>
              <a:buBlip>
                <a:blip r:embed="rId2"/>
              </a:buBlip>
              <a:defRPr/>
            </a:pPr>
            <a:r>
              <a:rPr lang="it-IT" sz="1400" dirty="0">
                <a:latin typeface="Verdana" pitchFamily="34" charset="0"/>
                <a:ea typeface="Verdana" pitchFamily="34" charset="0"/>
                <a:cs typeface="Verdana" pitchFamily="34" charset="0"/>
              </a:rPr>
              <a:t>Integration and testing (MagIC/ARU interface);</a:t>
            </a:r>
          </a:p>
          <a:p>
            <a:pPr marL="628650" lvl="1" indent="-171450" algn="just">
              <a:spcBef>
                <a:spcPct val="20000"/>
              </a:spcBef>
              <a:buClr>
                <a:srgbClr val="FF0000"/>
              </a:buClr>
              <a:buSzPct val="100000"/>
              <a:buBlip>
                <a:blip r:embed="rId2"/>
              </a:buBlip>
              <a:defRPr/>
            </a:pPr>
            <a:r>
              <a:rPr lang="en-US" sz="1400" dirty="0">
                <a:latin typeface="Verdana" pitchFamily="34" charset="0"/>
                <a:ea typeface="Verdana" pitchFamily="34" charset="0"/>
                <a:cs typeface="Verdana" pitchFamily="34" charset="0"/>
              </a:rPr>
              <a:t>Programming</a:t>
            </a:r>
            <a:r>
              <a:rPr lang="it-IT" sz="1400" dirty="0">
                <a:latin typeface="Verdana" pitchFamily="34" charset="0"/>
                <a:ea typeface="Verdana" pitchFamily="34" charset="0"/>
                <a:cs typeface="Verdana" pitchFamily="34" charset="0"/>
              </a:rPr>
              <a:t> of bluetooth for the data transfer ARU/PMA ;</a:t>
            </a:r>
          </a:p>
          <a:p>
            <a:pPr marL="628650" lvl="1" indent="-171450" algn="just">
              <a:spcBef>
                <a:spcPct val="20000"/>
              </a:spcBef>
              <a:buClr>
                <a:srgbClr val="FF0000"/>
              </a:buClr>
              <a:buSzPct val="100000"/>
              <a:buBlip>
                <a:blip r:embed="rId2"/>
              </a:buBlip>
              <a:defRPr/>
            </a:pPr>
            <a:r>
              <a:rPr lang="it-IT" sz="1400" dirty="0">
                <a:latin typeface="Verdana" pitchFamily="34" charset="0"/>
                <a:ea typeface="Verdana" pitchFamily="34" charset="0"/>
                <a:cs typeface="Verdana" pitchFamily="34" charset="0"/>
              </a:rPr>
              <a:t>Test on the communication protocol of the MagIC/ARU and ARU/PMA interfaces.</a:t>
            </a:r>
          </a:p>
          <a:p>
            <a:pPr marL="171450" indent="-171450" algn="just">
              <a:buClr>
                <a:srgbClr val="FF0000"/>
              </a:buClr>
              <a:buFont typeface="Arial" pitchFamily="34" charset="0"/>
              <a:buChar char="•"/>
            </a:pPr>
            <a:endParaRPr lang="it-IT" sz="1200" dirty="0">
              <a:latin typeface="Verdena"/>
            </a:endParaRPr>
          </a:p>
        </p:txBody>
      </p:sp>
      <p:pic>
        <p:nvPicPr>
          <p:cNvPr id="16" name="Picture 1" descr="IMG_0767"/>
          <p:cNvPicPr>
            <a:picLocks noChangeAspect="1" noChangeArrowheads="1"/>
          </p:cNvPicPr>
          <p:nvPr/>
        </p:nvPicPr>
        <p:blipFill>
          <a:blip r:embed="rId4" cstate="print">
            <a:extLst>
              <a:ext uri="{28A0092B-C50C-407E-A947-70E740481C1C}">
                <a14:useLocalDpi xmlns="" xmlns:a14="http://schemas.microsoft.com/office/drawing/2010/main" val="0"/>
              </a:ext>
            </a:extLst>
          </a:blip>
          <a:srcRect l="12573" t="37431" r="18623" b="1608"/>
          <a:stretch>
            <a:fillRect/>
          </a:stretch>
        </p:blipFill>
        <p:spPr bwMode="auto">
          <a:xfrm>
            <a:off x="90105" y="4726657"/>
            <a:ext cx="1388572" cy="1438647"/>
          </a:xfrm>
          <a:prstGeom prst="rect">
            <a:avLst/>
          </a:prstGeom>
          <a:noFill/>
          <a:ln w="28575">
            <a:solidFill>
              <a:srgbClr val="000000"/>
            </a:solidFill>
            <a:miter lim="800000"/>
            <a:headEnd/>
            <a:tailEnd/>
          </a:ln>
          <a:extLst>
            <a:ext uri="{909E8E84-426E-40DD-AFC4-6F175D3DCCD1}">
              <a14:hiddenFill xmlns="" xmlns:a14="http://schemas.microsoft.com/office/drawing/2010/main">
                <a:solidFill>
                  <a:srgbClr val="FFFFFF"/>
                </a:solidFill>
              </a14:hiddenFill>
            </a:ext>
          </a:extLst>
        </p:spPr>
      </p:pic>
      <p:pic>
        <p:nvPicPr>
          <p:cNvPr id="17" name="Immagine 2"/>
          <p:cNvPicPr>
            <a:picLocks noChangeAspect="1"/>
          </p:cNvPicPr>
          <p:nvPr/>
        </p:nvPicPr>
        <p:blipFill>
          <a:blip r:embed="rId5" cstate="print">
            <a:extLst>
              <a:ext uri="{28A0092B-C50C-407E-A947-70E740481C1C}">
                <a14:useLocalDpi xmlns="" xmlns:a14="http://schemas.microsoft.com/office/drawing/2010/main" val="0"/>
              </a:ext>
            </a:extLst>
          </a:blip>
          <a:srcRect l="20886" t="21275" r="24722" b="23750"/>
          <a:stretch>
            <a:fillRect/>
          </a:stretch>
        </p:blipFill>
        <p:spPr bwMode="auto">
          <a:xfrm>
            <a:off x="2195736" y="4805832"/>
            <a:ext cx="1323911" cy="1004046"/>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pic>
      <p:pic>
        <p:nvPicPr>
          <p:cNvPr id="18" name="Picture 3"/>
          <p:cNvPicPr>
            <a:picLocks noChangeAspect="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4283968" y="4779163"/>
            <a:ext cx="1681724" cy="11764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9" name="CasellaDiTesto 8"/>
          <p:cNvSpPr txBox="1">
            <a:spLocks noChangeArrowheads="1"/>
          </p:cNvSpPr>
          <p:nvPr/>
        </p:nvSpPr>
        <p:spPr bwMode="auto">
          <a:xfrm>
            <a:off x="2483768" y="4437112"/>
            <a:ext cx="67037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Arial" pitchFamily="34" charset="0"/>
                <a:cs typeface="Arial" pitchFamily="34" charset="0"/>
              </a:defRPr>
            </a:lvl1pPr>
            <a:lvl2pPr marL="742950" indent="-285750" eaLnBrk="0" hangingPunct="0">
              <a:defRPr sz="2800">
                <a:solidFill>
                  <a:schemeClr val="tx1"/>
                </a:solidFill>
                <a:latin typeface="Arial" pitchFamily="34" charset="0"/>
                <a:cs typeface="Arial" pitchFamily="34" charset="0"/>
              </a:defRPr>
            </a:lvl2pPr>
            <a:lvl3pPr marL="1143000" indent="-228600" eaLnBrk="0" hangingPunct="0">
              <a:defRPr sz="2800">
                <a:solidFill>
                  <a:schemeClr val="tx1"/>
                </a:solidFill>
                <a:latin typeface="Arial" pitchFamily="34" charset="0"/>
                <a:cs typeface="Arial" pitchFamily="34" charset="0"/>
              </a:defRPr>
            </a:lvl3pPr>
            <a:lvl4pPr marL="1600200" indent="-228600" eaLnBrk="0" hangingPunct="0">
              <a:defRPr sz="2800">
                <a:solidFill>
                  <a:schemeClr val="tx1"/>
                </a:solidFill>
                <a:latin typeface="Arial" pitchFamily="34" charset="0"/>
                <a:cs typeface="Arial" pitchFamily="34" charset="0"/>
              </a:defRPr>
            </a:lvl4pPr>
            <a:lvl5pPr marL="2057400" indent="-228600" eaLnBrk="0" hangingPunct="0">
              <a:defRPr sz="28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8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8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8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800">
                <a:solidFill>
                  <a:schemeClr val="tx1"/>
                </a:solidFill>
                <a:latin typeface="Arial" pitchFamily="34" charset="0"/>
                <a:cs typeface="Arial" pitchFamily="34" charset="0"/>
              </a:defRPr>
            </a:lvl9pPr>
          </a:lstStyle>
          <a:p>
            <a:pPr eaLnBrk="1" hangingPunct="1"/>
            <a:r>
              <a:rPr lang="it-IT" sz="1800" dirty="0">
                <a:solidFill>
                  <a:srgbClr val="FF0000"/>
                </a:solidFill>
                <a:latin typeface="Verdana" pitchFamily="34" charset="0"/>
                <a:ea typeface="Verdana" pitchFamily="34" charset="0"/>
                <a:cs typeface="Verdana" pitchFamily="34" charset="0"/>
              </a:rPr>
              <a:t>ARU</a:t>
            </a:r>
          </a:p>
        </p:txBody>
      </p:sp>
      <p:sp>
        <p:nvSpPr>
          <p:cNvPr id="20" name="Rettangolo 9"/>
          <p:cNvSpPr>
            <a:spLocks noChangeArrowheads="1"/>
          </p:cNvSpPr>
          <p:nvPr/>
        </p:nvSpPr>
        <p:spPr bwMode="auto">
          <a:xfrm>
            <a:off x="342715" y="4319632"/>
            <a:ext cx="628885"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it-IT" dirty="0">
                <a:solidFill>
                  <a:srgbClr val="FF0000"/>
                </a:solidFill>
              </a:rPr>
              <a:t>MagIC</a:t>
            </a:r>
          </a:p>
        </p:txBody>
      </p:sp>
      <p:sp>
        <p:nvSpPr>
          <p:cNvPr id="21" name="CasellaDiTesto 10"/>
          <p:cNvSpPr txBox="1">
            <a:spLocks noChangeArrowheads="1"/>
          </p:cNvSpPr>
          <p:nvPr/>
        </p:nvSpPr>
        <p:spPr bwMode="auto">
          <a:xfrm>
            <a:off x="4788024" y="4499828"/>
            <a:ext cx="67518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Arial" pitchFamily="34" charset="0"/>
                <a:cs typeface="Arial" pitchFamily="34" charset="0"/>
              </a:defRPr>
            </a:lvl1pPr>
            <a:lvl2pPr marL="742950" indent="-285750" eaLnBrk="0" hangingPunct="0">
              <a:defRPr sz="2800">
                <a:solidFill>
                  <a:schemeClr val="tx1"/>
                </a:solidFill>
                <a:latin typeface="Arial" pitchFamily="34" charset="0"/>
                <a:cs typeface="Arial" pitchFamily="34" charset="0"/>
              </a:defRPr>
            </a:lvl2pPr>
            <a:lvl3pPr marL="1143000" indent="-228600" eaLnBrk="0" hangingPunct="0">
              <a:defRPr sz="2800">
                <a:solidFill>
                  <a:schemeClr val="tx1"/>
                </a:solidFill>
                <a:latin typeface="Arial" pitchFamily="34" charset="0"/>
                <a:cs typeface="Arial" pitchFamily="34" charset="0"/>
              </a:defRPr>
            </a:lvl3pPr>
            <a:lvl4pPr marL="1600200" indent="-228600" eaLnBrk="0" hangingPunct="0">
              <a:defRPr sz="2800">
                <a:solidFill>
                  <a:schemeClr val="tx1"/>
                </a:solidFill>
                <a:latin typeface="Arial" pitchFamily="34" charset="0"/>
                <a:cs typeface="Arial" pitchFamily="34" charset="0"/>
              </a:defRPr>
            </a:lvl4pPr>
            <a:lvl5pPr marL="2057400" indent="-228600" eaLnBrk="0" hangingPunct="0">
              <a:defRPr sz="28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8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8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8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800">
                <a:solidFill>
                  <a:schemeClr val="tx1"/>
                </a:solidFill>
                <a:latin typeface="Arial" pitchFamily="34" charset="0"/>
                <a:cs typeface="Arial" pitchFamily="34" charset="0"/>
              </a:defRPr>
            </a:lvl9pPr>
          </a:lstStyle>
          <a:p>
            <a:pPr eaLnBrk="1" hangingPunct="1"/>
            <a:r>
              <a:rPr lang="it-IT" sz="1800" dirty="0">
                <a:solidFill>
                  <a:srgbClr val="FF0000"/>
                </a:solidFill>
                <a:latin typeface="Verdana" pitchFamily="34" charset="0"/>
                <a:ea typeface="Verdana" pitchFamily="34" charset="0"/>
                <a:cs typeface="Verdana" pitchFamily="34" charset="0"/>
              </a:rPr>
              <a:t>PMA</a:t>
            </a:r>
          </a:p>
        </p:txBody>
      </p:sp>
      <p:sp>
        <p:nvSpPr>
          <p:cNvPr id="22" name="Freccia a destra 21"/>
          <p:cNvSpPr/>
          <p:nvPr/>
        </p:nvSpPr>
        <p:spPr bwMode="auto">
          <a:xfrm>
            <a:off x="1582670" y="5185445"/>
            <a:ext cx="541058" cy="331787"/>
          </a:xfrm>
          <a:prstGeom prst="rightArrow">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23" name="Freccia a destra 22"/>
          <p:cNvSpPr/>
          <p:nvPr/>
        </p:nvSpPr>
        <p:spPr bwMode="auto">
          <a:xfrm>
            <a:off x="3648191" y="5329461"/>
            <a:ext cx="541058" cy="331787"/>
          </a:xfrm>
          <a:prstGeom prst="rightArrow">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24" name="CasellaDiTesto 23"/>
          <p:cNvSpPr txBox="1"/>
          <p:nvPr/>
        </p:nvSpPr>
        <p:spPr bwMode="auto">
          <a:xfrm>
            <a:off x="1560515" y="5229895"/>
            <a:ext cx="375162" cy="254000"/>
          </a:xfrm>
          <a:prstGeom prst="rect">
            <a:avLst/>
          </a:prstGeom>
          <a:noFill/>
        </p:spPr>
        <p:txBody>
          <a:bodyPr wrap="none">
            <a:spAutoFit/>
          </a:bodyPr>
          <a:lstStyle/>
          <a:p>
            <a:pPr fontAlgn="auto">
              <a:spcBef>
                <a:spcPts val="0"/>
              </a:spcBef>
              <a:spcAft>
                <a:spcPts val="0"/>
              </a:spcAft>
              <a:defRPr/>
            </a:pPr>
            <a:r>
              <a:rPr lang="en-GB" sz="1050" dirty="0">
                <a:latin typeface="+mn-lt"/>
                <a:cs typeface="+mn-cs"/>
              </a:rPr>
              <a:t>UART</a:t>
            </a:r>
            <a:endParaRPr lang="en-GB" dirty="0">
              <a:latin typeface="+mn-lt"/>
              <a:cs typeface="+mn-cs"/>
            </a:endParaRPr>
          </a:p>
        </p:txBody>
      </p:sp>
      <p:sp>
        <p:nvSpPr>
          <p:cNvPr id="25" name="CasellaDiTesto 24"/>
          <p:cNvSpPr txBox="1"/>
          <p:nvPr/>
        </p:nvSpPr>
        <p:spPr bwMode="auto">
          <a:xfrm>
            <a:off x="3564145" y="5351686"/>
            <a:ext cx="585514" cy="261937"/>
          </a:xfrm>
          <a:prstGeom prst="rect">
            <a:avLst/>
          </a:prstGeom>
          <a:noFill/>
        </p:spPr>
        <p:txBody>
          <a:bodyPr wrap="none">
            <a:spAutoFit/>
          </a:bodyPr>
          <a:lstStyle/>
          <a:p>
            <a:pPr fontAlgn="auto">
              <a:spcBef>
                <a:spcPts val="0"/>
              </a:spcBef>
              <a:spcAft>
                <a:spcPts val="0"/>
              </a:spcAft>
              <a:defRPr/>
            </a:pPr>
            <a:r>
              <a:rPr lang="en-GB" sz="1050" dirty="0" err="1">
                <a:latin typeface="+mn-lt"/>
                <a:cs typeface="+mn-cs"/>
              </a:rPr>
              <a:t>bluetooth</a:t>
            </a:r>
            <a:endParaRPr lang="en-GB" dirty="0">
              <a:latin typeface="+mn-lt"/>
              <a:cs typeface="+mn-cs"/>
            </a:endParaRPr>
          </a:p>
        </p:txBody>
      </p:sp>
      <p:sp>
        <p:nvSpPr>
          <p:cNvPr id="26" name="CasellaDiTesto 15"/>
          <p:cNvSpPr txBox="1">
            <a:spLocks noChangeArrowheads="1"/>
          </p:cNvSpPr>
          <p:nvPr/>
        </p:nvSpPr>
        <p:spPr bwMode="auto">
          <a:xfrm>
            <a:off x="1561296" y="4726657"/>
            <a:ext cx="558406" cy="522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Arial" pitchFamily="34" charset="0"/>
                <a:cs typeface="Arial" pitchFamily="34" charset="0"/>
              </a:defRPr>
            </a:lvl1pPr>
            <a:lvl2pPr marL="742950" indent="-285750" eaLnBrk="0" hangingPunct="0">
              <a:defRPr sz="2800">
                <a:solidFill>
                  <a:schemeClr val="tx1"/>
                </a:solidFill>
                <a:latin typeface="Arial" pitchFamily="34" charset="0"/>
                <a:cs typeface="Arial" pitchFamily="34" charset="0"/>
              </a:defRPr>
            </a:lvl2pPr>
            <a:lvl3pPr marL="1143000" indent="-228600" eaLnBrk="0" hangingPunct="0">
              <a:defRPr sz="2800">
                <a:solidFill>
                  <a:schemeClr val="tx1"/>
                </a:solidFill>
                <a:latin typeface="Arial" pitchFamily="34" charset="0"/>
                <a:cs typeface="Arial" pitchFamily="34" charset="0"/>
              </a:defRPr>
            </a:lvl3pPr>
            <a:lvl4pPr marL="1600200" indent="-228600" eaLnBrk="0" hangingPunct="0">
              <a:defRPr sz="2800">
                <a:solidFill>
                  <a:schemeClr val="tx1"/>
                </a:solidFill>
                <a:latin typeface="Arial" pitchFamily="34" charset="0"/>
                <a:cs typeface="Arial" pitchFamily="34" charset="0"/>
              </a:defRPr>
            </a:lvl4pPr>
            <a:lvl5pPr marL="2057400" indent="-228600" eaLnBrk="0" hangingPunct="0">
              <a:defRPr sz="28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8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8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8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800">
                <a:solidFill>
                  <a:schemeClr val="tx1"/>
                </a:solidFill>
                <a:latin typeface="Arial" pitchFamily="34" charset="0"/>
                <a:cs typeface="Arial" pitchFamily="34" charset="0"/>
              </a:defRPr>
            </a:lvl9pPr>
          </a:lstStyle>
          <a:p>
            <a:pPr algn="ctr" eaLnBrk="1" hangingPunct="1"/>
            <a:r>
              <a:rPr lang="it-IT" sz="1400"/>
              <a:t>MagIC </a:t>
            </a:r>
          </a:p>
          <a:p>
            <a:pPr algn="ctr" eaLnBrk="1" hangingPunct="1"/>
            <a:r>
              <a:rPr lang="it-IT" sz="1400"/>
              <a:t>data</a:t>
            </a:r>
            <a:endParaRPr lang="it-IT"/>
          </a:p>
        </p:txBody>
      </p:sp>
      <p:sp>
        <p:nvSpPr>
          <p:cNvPr id="27" name="CasellaDiTesto 16"/>
          <p:cNvSpPr txBox="1">
            <a:spLocks noChangeArrowheads="1"/>
          </p:cNvSpPr>
          <p:nvPr/>
        </p:nvSpPr>
        <p:spPr bwMode="auto">
          <a:xfrm>
            <a:off x="3652469" y="4869086"/>
            <a:ext cx="559491" cy="5222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Arial" pitchFamily="34" charset="0"/>
                <a:cs typeface="Arial" pitchFamily="34" charset="0"/>
              </a:defRPr>
            </a:lvl1pPr>
            <a:lvl2pPr marL="742950" indent="-285750" eaLnBrk="0" hangingPunct="0">
              <a:defRPr sz="2800">
                <a:solidFill>
                  <a:schemeClr val="tx1"/>
                </a:solidFill>
                <a:latin typeface="Arial" pitchFamily="34" charset="0"/>
                <a:cs typeface="Arial" pitchFamily="34" charset="0"/>
              </a:defRPr>
            </a:lvl2pPr>
            <a:lvl3pPr marL="1143000" indent="-228600" eaLnBrk="0" hangingPunct="0">
              <a:defRPr sz="2800">
                <a:solidFill>
                  <a:schemeClr val="tx1"/>
                </a:solidFill>
                <a:latin typeface="Arial" pitchFamily="34" charset="0"/>
                <a:cs typeface="Arial" pitchFamily="34" charset="0"/>
              </a:defRPr>
            </a:lvl3pPr>
            <a:lvl4pPr marL="1600200" indent="-228600" eaLnBrk="0" hangingPunct="0">
              <a:defRPr sz="2800">
                <a:solidFill>
                  <a:schemeClr val="tx1"/>
                </a:solidFill>
                <a:latin typeface="Arial" pitchFamily="34" charset="0"/>
                <a:cs typeface="Arial" pitchFamily="34" charset="0"/>
              </a:defRPr>
            </a:lvl4pPr>
            <a:lvl5pPr marL="2057400" indent="-228600" eaLnBrk="0" hangingPunct="0">
              <a:defRPr sz="28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8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8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8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800">
                <a:solidFill>
                  <a:schemeClr val="tx1"/>
                </a:solidFill>
                <a:latin typeface="Arial" pitchFamily="34" charset="0"/>
                <a:cs typeface="Arial" pitchFamily="34" charset="0"/>
              </a:defRPr>
            </a:lvl9pPr>
          </a:lstStyle>
          <a:p>
            <a:pPr algn="ctr" eaLnBrk="1" hangingPunct="1"/>
            <a:r>
              <a:rPr lang="it-IT" sz="1400"/>
              <a:t>MagIC </a:t>
            </a:r>
          </a:p>
          <a:p>
            <a:pPr algn="ctr" eaLnBrk="1" hangingPunct="1"/>
            <a:r>
              <a:rPr lang="it-IT" sz="1400"/>
              <a:t>data</a:t>
            </a:r>
            <a:endParaRPr lang="it-IT"/>
          </a:p>
        </p:txBody>
      </p:sp>
    </p:spTree>
    <p:extLst>
      <p:ext uri="{BB962C8B-B14F-4D97-AF65-F5344CB8AC3E}">
        <p14:creationId xmlns="" xmlns:p14="http://schemas.microsoft.com/office/powerpoint/2010/main" val="100262878"/>
      </p:ext>
    </p:extLst>
  </p:cSld>
  <p:clrMapOvr>
    <a:masterClrMapping/>
  </p:clrMapOvr>
  <p:timing>
    <p:tnLst>
      <p:par>
        <p:cTn id="1" dur="indefinite" restart="never" nodeType="tmRoot"/>
      </p:par>
    </p:tnLst>
  </p:timing>
</p:sld>
</file>

<file path=ppt/theme/theme1.xml><?xml version="1.0" encoding="utf-8"?>
<a:theme xmlns:a="http://schemas.openxmlformats.org/drawingml/2006/main" name="Ross">
  <a:themeElements>
    <a:clrScheme name="Equinozi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ersonalizza struttur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1860</TotalTime>
  <Words>861</Words>
  <Application>Microsoft Office PowerPoint</Application>
  <PresentationFormat>Presentazione su schermo (4:3)</PresentationFormat>
  <Paragraphs>147</Paragraphs>
  <Slides>11</Slides>
  <Notes>4</Notes>
  <HiddenSlides>1</HiddenSlides>
  <MMClips>0</MMClips>
  <ScaleCrop>false</ScaleCrop>
  <HeadingPairs>
    <vt:vector size="4" baseType="variant">
      <vt:variant>
        <vt:lpstr>Tema</vt:lpstr>
      </vt:variant>
      <vt:variant>
        <vt:i4>2</vt:i4>
      </vt:variant>
      <vt:variant>
        <vt:lpstr>Titoli diapositive</vt:lpstr>
      </vt:variant>
      <vt:variant>
        <vt:i4>11</vt:i4>
      </vt:variant>
    </vt:vector>
  </HeadingPairs>
  <TitlesOfParts>
    <vt:vector size="13" baseType="lpstr">
      <vt:lpstr>Ross</vt:lpstr>
      <vt:lpstr>Personalizza struttura</vt:lpstr>
      <vt:lpstr>Development of a sensorized platform for implantable cardiovascular applications</vt:lpstr>
      <vt:lpstr>Diapositiva 2</vt:lpstr>
      <vt:lpstr>Diapositiva 3</vt:lpstr>
      <vt:lpstr> A remote controlled Sensorized ARTificial heart enabling patients empowerment and new therapy approaches </vt:lpstr>
      <vt:lpstr>Diapositiva 5</vt:lpstr>
      <vt:lpstr> The core of a sensorized platform</vt:lpstr>
      <vt:lpstr>The ARU hardware</vt:lpstr>
      <vt:lpstr>Implantable Platform: in-vitro setup</vt:lpstr>
      <vt:lpstr>Wearable Platform</vt:lpstr>
      <vt:lpstr>Work in progress: UCI</vt:lpstr>
      <vt:lpstr>Diapositiva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Development of a sensorized platform for implantable cardiovascular applications</dc:title>
  <dc:creator>Pc2</dc:creator>
  <cp:lastModifiedBy>Nancy</cp:lastModifiedBy>
  <cp:revision>94</cp:revision>
  <dcterms:created xsi:type="dcterms:W3CDTF">2013-09-02T07:48:55Z</dcterms:created>
  <dcterms:modified xsi:type="dcterms:W3CDTF">2013-09-09T08:28:12Z</dcterms:modified>
</cp:coreProperties>
</file>